
<file path=[Content_Types].xml><?xml version="1.0" encoding="utf-8"?>
<Types xmlns="http://schemas.openxmlformats.org/package/2006/content-types">
  <Override PartName="/docProps/core.xml" ContentType="application/vnd.openxmlformats-package.core-properties+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Override PartName="/ppt/slideLayouts/slideLayout1.xml" ContentType="application/vnd.openxmlformats-officedocument.presentationml.slideLayout+xml"/>
  <Default Extension="xml" ContentType="application/xml"/>
  <Override PartName="/ppt/viewProps.xml" ContentType="application/vnd.openxmlformats-officedocument.presentationml.viewPro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Default Extension="bin" ContentType="application/vnd.openxmlformats-officedocument.presentationml.printerSettings"/>
  <Override PartName="/ppt/presentation.xml" ContentType="application/vnd.openxmlformats-officedocument.presentationml.presentation.main+xml"/>
  <Override PartName="/ppt/notesSlides/notesSlide1.xml" ContentType="application/vnd.openxmlformats-officedocument.presentationml.notesSlide+xml"/>
  <Default Extension="xlsx" ContentType="application/vnd.openxmlformats-officedocument.spreadsheetml.sheet"/>
  <Override PartName="/docProps/app.xml" ContentType="application/vnd.openxmlformats-officedocument.extended-properties+xml"/>
  <Default Extension="rels" ContentType="application/vnd.openxmlformats-package.relationships+xml"/>
  <Override PartName="/ppt/handoutMasters/handoutMaster1.xml" ContentType="application/vnd.openxmlformats-officedocument.presentationml.handoutMaster+xml"/>
  <Override PartName="/ppt/theme/theme3.xml" ContentType="application/vnd.openxmlformats-officedocument.theme+xml"/>
  <Override PartName="/ppt/presProps.xml" ContentType="application/vnd.openxmlformats-officedocument.presentationml.presProps+xml"/>
  <Default Extension="jpeg" ContentType="image/jpeg"/>
  <Default Extension="vml" ContentType="application/vnd.openxmlformats-officedocument.vmlDrawing"/>
  <Default Extension="png" ContentType="image/png"/>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3"/>
  </p:notesMasterIdLst>
  <p:handoutMasterIdLst>
    <p:handoutMasterId r:id="rId4"/>
  </p:handoutMasterIdLst>
  <p:sldIdLst>
    <p:sldId id="260" r:id="rId2"/>
  </p:sldIdLst>
  <p:sldSz cx="43891200" cy="43891200"/>
  <p:notesSz cx="6858000" cy="9144000"/>
  <p:defaultTextStyle>
    <a:defPPr>
      <a:defRPr lang="en-US"/>
    </a:defPPr>
    <a:lvl1pPr algn="l" defTabSz="4387520" rtl="0" fontAlgn="base">
      <a:spcBef>
        <a:spcPct val="0"/>
      </a:spcBef>
      <a:spcAft>
        <a:spcPct val="0"/>
      </a:spcAft>
      <a:defRPr sz="8700" kern="1200">
        <a:solidFill>
          <a:schemeClr val="tx1"/>
        </a:solidFill>
        <a:latin typeface="Arial" charset="0"/>
        <a:ea typeface="+mn-ea"/>
        <a:cs typeface="+mn-cs"/>
      </a:defRPr>
    </a:lvl1pPr>
    <a:lvl2pPr marL="2193760" indent="-1780817" algn="l" defTabSz="4387520" rtl="0" fontAlgn="base">
      <a:spcBef>
        <a:spcPct val="0"/>
      </a:spcBef>
      <a:spcAft>
        <a:spcPct val="0"/>
      </a:spcAft>
      <a:defRPr sz="8700" kern="1200">
        <a:solidFill>
          <a:schemeClr val="tx1"/>
        </a:solidFill>
        <a:latin typeface="Arial" charset="0"/>
        <a:ea typeface="+mn-ea"/>
        <a:cs typeface="+mn-cs"/>
      </a:defRPr>
    </a:lvl2pPr>
    <a:lvl3pPr marL="4387520" indent="-3561634" algn="l" defTabSz="4387520" rtl="0" fontAlgn="base">
      <a:spcBef>
        <a:spcPct val="0"/>
      </a:spcBef>
      <a:spcAft>
        <a:spcPct val="0"/>
      </a:spcAft>
      <a:defRPr sz="8700" kern="1200">
        <a:solidFill>
          <a:schemeClr val="tx1"/>
        </a:solidFill>
        <a:latin typeface="Arial" charset="0"/>
        <a:ea typeface="+mn-ea"/>
        <a:cs typeface="+mn-cs"/>
      </a:defRPr>
    </a:lvl3pPr>
    <a:lvl4pPr marL="6582714" indent="-5343885" algn="l" defTabSz="4387520" rtl="0" fontAlgn="base">
      <a:spcBef>
        <a:spcPct val="0"/>
      </a:spcBef>
      <a:spcAft>
        <a:spcPct val="0"/>
      </a:spcAft>
      <a:defRPr sz="8700" kern="1200">
        <a:solidFill>
          <a:schemeClr val="tx1"/>
        </a:solidFill>
        <a:latin typeface="Arial" charset="0"/>
        <a:ea typeface="+mn-ea"/>
        <a:cs typeface="+mn-cs"/>
      </a:defRPr>
    </a:lvl4pPr>
    <a:lvl5pPr marL="8776474" indent="-7124702" algn="l" defTabSz="4387520" rtl="0" fontAlgn="base">
      <a:spcBef>
        <a:spcPct val="0"/>
      </a:spcBef>
      <a:spcAft>
        <a:spcPct val="0"/>
      </a:spcAft>
      <a:defRPr sz="8700" kern="1200">
        <a:solidFill>
          <a:schemeClr val="tx1"/>
        </a:solidFill>
        <a:latin typeface="Arial" charset="0"/>
        <a:ea typeface="+mn-ea"/>
        <a:cs typeface="+mn-cs"/>
      </a:defRPr>
    </a:lvl5pPr>
    <a:lvl6pPr marL="2064715" algn="l" defTabSz="825886" rtl="0" eaLnBrk="1" latinLnBrk="0" hangingPunct="1">
      <a:defRPr sz="8700" kern="1200">
        <a:solidFill>
          <a:schemeClr val="tx1"/>
        </a:solidFill>
        <a:latin typeface="Arial" charset="0"/>
        <a:ea typeface="+mn-ea"/>
        <a:cs typeface="+mn-cs"/>
      </a:defRPr>
    </a:lvl6pPr>
    <a:lvl7pPr marL="2477658" algn="l" defTabSz="825886" rtl="0" eaLnBrk="1" latinLnBrk="0" hangingPunct="1">
      <a:defRPr sz="8700" kern="1200">
        <a:solidFill>
          <a:schemeClr val="tx1"/>
        </a:solidFill>
        <a:latin typeface="Arial" charset="0"/>
        <a:ea typeface="+mn-ea"/>
        <a:cs typeface="+mn-cs"/>
      </a:defRPr>
    </a:lvl7pPr>
    <a:lvl8pPr marL="2890601" algn="l" defTabSz="825886" rtl="0" eaLnBrk="1" latinLnBrk="0" hangingPunct="1">
      <a:defRPr sz="8700" kern="1200">
        <a:solidFill>
          <a:schemeClr val="tx1"/>
        </a:solidFill>
        <a:latin typeface="Arial" charset="0"/>
        <a:ea typeface="+mn-ea"/>
        <a:cs typeface="+mn-cs"/>
      </a:defRPr>
    </a:lvl8pPr>
    <a:lvl9pPr marL="3303544" algn="l" defTabSz="825886" rtl="0" eaLnBrk="1" latinLnBrk="0" hangingPunct="1">
      <a:defRPr sz="87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snapVertSplitter="1" vertBarState="minimized">
    <p:restoredLeft sz="59751" autoAdjust="0"/>
    <p:restoredTop sz="94783" autoAdjust="0"/>
  </p:normalViewPr>
  <p:slideViewPr>
    <p:cSldViewPr>
      <p:cViewPr varScale="1">
        <p:scale>
          <a:sx n="19" d="100"/>
          <a:sy n="19" d="100"/>
        </p:scale>
        <p:origin x="-2376" y="-208"/>
      </p:cViewPr>
      <p:guideLst>
        <p:guide orient="horz" pos="13824"/>
        <p:guide pos="1382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2" d="100"/>
          <a:sy n="72" d="100"/>
        </p:scale>
        <p:origin x="-4064" y="-11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9" Type="http://schemas.openxmlformats.org/officeDocument/2006/relationships/tableStyles" Target="tableStyles.xml"/><Relationship Id="rId3" Type="http://schemas.openxmlformats.org/officeDocument/2006/relationships/notesMaster" Target="notesMasters/notesMaster1.xml"/><Relationship Id="rId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1CB9C8-E59D-D448-8F85-3517EED7E5C2}" type="datetimeFigureOut">
              <a:rPr lang="en-US" smtClean="0"/>
              <a:pPr/>
              <a:t>7/10/09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A25F067-520E-7D43-86A0-A245BF1E8F32}"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4859304"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4859304" fontAlgn="auto">
              <a:spcBef>
                <a:spcPts val="0"/>
              </a:spcBef>
              <a:spcAft>
                <a:spcPts val="0"/>
              </a:spcAft>
              <a:defRPr sz="1200">
                <a:latin typeface="+mn-lt"/>
              </a:defRPr>
            </a:lvl1pPr>
          </a:lstStyle>
          <a:p>
            <a:pPr>
              <a:defRPr/>
            </a:pPr>
            <a:fld id="{8E8FE607-54A4-42FE-AD99-EBD564DE7108}" type="datetimeFigureOut">
              <a:rPr lang="en-US"/>
              <a:pPr>
                <a:defRPr/>
              </a:pPr>
              <a:t>7/10/09</a:t>
            </a:fld>
            <a:endParaRPr lang="en-US"/>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4859304"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4859304" fontAlgn="auto">
              <a:spcBef>
                <a:spcPts val="0"/>
              </a:spcBef>
              <a:spcAft>
                <a:spcPts val="0"/>
              </a:spcAft>
              <a:defRPr sz="1200">
                <a:latin typeface="+mn-lt"/>
              </a:defRPr>
            </a:lvl1pPr>
          </a:lstStyle>
          <a:p>
            <a:pPr>
              <a:defRPr/>
            </a:pPr>
            <a:fld id="{F73EED3E-6597-417D-B9C1-71F9DE4D847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mn-lt"/>
        <a:ea typeface="+mn-ea"/>
        <a:cs typeface="+mn-cs"/>
      </a:defRPr>
    </a:lvl1pPr>
    <a:lvl2pPr marL="412943" algn="l" rtl="0" eaLnBrk="0" fontAlgn="base" hangingPunct="0">
      <a:spcBef>
        <a:spcPct val="30000"/>
      </a:spcBef>
      <a:spcAft>
        <a:spcPct val="0"/>
      </a:spcAft>
      <a:defRPr sz="1100" kern="1200">
        <a:solidFill>
          <a:schemeClr val="tx1"/>
        </a:solidFill>
        <a:latin typeface="+mn-lt"/>
        <a:ea typeface="+mn-ea"/>
        <a:cs typeface="+mn-cs"/>
      </a:defRPr>
    </a:lvl2pPr>
    <a:lvl3pPr marL="825886" algn="l" rtl="0" eaLnBrk="0" fontAlgn="base" hangingPunct="0">
      <a:spcBef>
        <a:spcPct val="30000"/>
      </a:spcBef>
      <a:spcAft>
        <a:spcPct val="0"/>
      </a:spcAft>
      <a:defRPr sz="1100" kern="1200">
        <a:solidFill>
          <a:schemeClr val="tx1"/>
        </a:solidFill>
        <a:latin typeface="+mn-lt"/>
        <a:ea typeface="+mn-ea"/>
        <a:cs typeface="+mn-cs"/>
      </a:defRPr>
    </a:lvl3pPr>
    <a:lvl4pPr marL="1238829" algn="l" rtl="0" eaLnBrk="0" fontAlgn="base" hangingPunct="0">
      <a:spcBef>
        <a:spcPct val="30000"/>
      </a:spcBef>
      <a:spcAft>
        <a:spcPct val="0"/>
      </a:spcAft>
      <a:defRPr sz="1100" kern="1200">
        <a:solidFill>
          <a:schemeClr val="tx1"/>
        </a:solidFill>
        <a:latin typeface="+mn-lt"/>
        <a:ea typeface="+mn-ea"/>
        <a:cs typeface="+mn-cs"/>
      </a:defRPr>
    </a:lvl4pPr>
    <a:lvl5pPr marL="1651772" algn="l" rtl="0" eaLnBrk="0" fontAlgn="base" hangingPunct="0">
      <a:spcBef>
        <a:spcPct val="30000"/>
      </a:spcBef>
      <a:spcAft>
        <a:spcPct val="0"/>
      </a:spcAft>
      <a:defRPr sz="1100" kern="1200">
        <a:solidFill>
          <a:schemeClr val="tx1"/>
        </a:solidFill>
        <a:latin typeface="+mn-lt"/>
        <a:ea typeface="+mn-ea"/>
        <a:cs typeface="+mn-cs"/>
      </a:defRPr>
    </a:lvl5pPr>
    <a:lvl6pPr marL="2064715" algn="l" defTabSz="825886" rtl="0" eaLnBrk="1" latinLnBrk="0" hangingPunct="1">
      <a:defRPr sz="1100" kern="1200">
        <a:solidFill>
          <a:schemeClr val="tx1"/>
        </a:solidFill>
        <a:latin typeface="+mn-lt"/>
        <a:ea typeface="+mn-ea"/>
        <a:cs typeface="+mn-cs"/>
      </a:defRPr>
    </a:lvl6pPr>
    <a:lvl7pPr marL="2477658" algn="l" defTabSz="825886" rtl="0" eaLnBrk="1" latinLnBrk="0" hangingPunct="1">
      <a:defRPr sz="1100" kern="1200">
        <a:solidFill>
          <a:schemeClr val="tx1"/>
        </a:solidFill>
        <a:latin typeface="+mn-lt"/>
        <a:ea typeface="+mn-ea"/>
        <a:cs typeface="+mn-cs"/>
      </a:defRPr>
    </a:lvl7pPr>
    <a:lvl8pPr marL="2890601" algn="l" defTabSz="825886" rtl="0" eaLnBrk="1" latinLnBrk="0" hangingPunct="1">
      <a:defRPr sz="1100" kern="1200">
        <a:solidFill>
          <a:schemeClr val="tx1"/>
        </a:solidFill>
        <a:latin typeface="+mn-lt"/>
        <a:ea typeface="+mn-ea"/>
        <a:cs typeface="+mn-cs"/>
      </a:defRPr>
    </a:lvl8pPr>
    <a:lvl9pPr marL="3303544" algn="l" defTabSz="825886"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9" name="Slide Image Placeholder 1"/>
          <p:cNvSpPr>
            <a:spLocks noGrp="1" noRot="1" noChangeAspect="1"/>
          </p:cNvSpPr>
          <p:nvPr>
            <p:ph type="sldImg"/>
          </p:nvPr>
        </p:nvSpPr>
        <p:spPr bwMode="auto">
          <a:xfrm>
            <a:off x="1714500" y="685800"/>
            <a:ext cx="3429000" cy="3429000"/>
          </a:xfrm>
          <a:noFill/>
          <a:ln>
            <a:solidFill>
              <a:srgbClr val="000000"/>
            </a:solidFill>
            <a:miter lim="800000"/>
            <a:headEnd/>
            <a:tailEnd/>
          </a:ln>
        </p:spPr>
      </p:sp>
      <p:sp>
        <p:nvSpPr>
          <p:cNvPr id="71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Can you get a narrower screen shot (i.e., tree structure takes up entire center panel) so that you can make bigger on the poster?</a:t>
            </a:r>
          </a:p>
        </p:txBody>
      </p:sp>
      <p:sp>
        <p:nvSpPr>
          <p:cNvPr id="71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4857750" fontAlgn="base">
              <a:spcBef>
                <a:spcPct val="0"/>
              </a:spcBef>
              <a:spcAft>
                <a:spcPct val="0"/>
              </a:spcAft>
              <a:defRPr/>
            </a:pPr>
            <a:fld id="{56E39E67-D79E-4A9F-A899-D247F63CE409}" type="slidenum">
              <a:rPr lang="en-US"/>
              <a:pPr defTabSz="4857750" fontAlgn="base">
                <a:spcBef>
                  <a:spcPct val="0"/>
                </a:spcBef>
                <a:spcAft>
                  <a:spcPct val="0"/>
                </a:spcAft>
                <a:defRPr/>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ustom Layou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 Id="rId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7" name="Rectangle 19"/>
          <p:cNvSpPr>
            <a:spLocks noChangeArrowheads="1"/>
          </p:cNvSpPr>
          <p:nvPr userDrawn="1"/>
        </p:nvSpPr>
        <p:spPr bwMode="auto">
          <a:xfrm>
            <a:off x="0" y="0"/>
            <a:ext cx="940254" cy="43891200"/>
          </a:xfrm>
          <a:prstGeom prst="rect">
            <a:avLst/>
          </a:prstGeom>
          <a:solidFill>
            <a:srgbClr val="A00000"/>
          </a:solidFill>
          <a:ln w="9525" algn="ctr">
            <a:noFill/>
            <a:round/>
            <a:headEnd/>
            <a:tailEnd/>
          </a:ln>
        </p:spPr>
        <p:txBody>
          <a:bodyPr lIns="82589" tIns="41294" rIns="82589" bIns="41294"/>
          <a:lstStyle/>
          <a:p>
            <a:pPr defTabSz="1888355" fontAlgn="auto">
              <a:spcBef>
                <a:spcPts val="0"/>
              </a:spcBef>
              <a:spcAft>
                <a:spcPts val="0"/>
              </a:spcAft>
              <a:defRPr/>
            </a:pPr>
            <a:endParaRPr lang="en-US" sz="1300" dirty="0">
              <a:latin typeface="+mn-lt"/>
            </a:endParaRPr>
          </a:p>
        </p:txBody>
      </p:sp>
      <p:sp>
        <p:nvSpPr>
          <p:cNvPr id="8" name="Rectangle 16"/>
          <p:cNvSpPr>
            <a:spLocks noChangeArrowheads="1"/>
          </p:cNvSpPr>
          <p:nvPr userDrawn="1"/>
        </p:nvSpPr>
        <p:spPr bwMode="auto">
          <a:xfrm rot="5400000">
            <a:off x="21234058" y="21234057"/>
            <a:ext cx="1423085" cy="43891200"/>
          </a:xfrm>
          <a:prstGeom prst="rect">
            <a:avLst/>
          </a:prstGeom>
          <a:solidFill>
            <a:srgbClr val="A00000"/>
          </a:solidFill>
          <a:ln w="9525" algn="ctr">
            <a:noFill/>
            <a:round/>
            <a:headEnd/>
            <a:tailEnd/>
          </a:ln>
        </p:spPr>
        <p:txBody>
          <a:bodyPr lIns="82589" tIns="41294" rIns="82589" bIns="41294"/>
          <a:lstStyle/>
          <a:p>
            <a:pPr defTabSz="1888355" fontAlgn="auto">
              <a:spcBef>
                <a:spcPts val="0"/>
              </a:spcBef>
              <a:spcAft>
                <a:spcPts val="0"/>
              </a:spcAft>
              <a:defRPr/>
            </a:pPr>
            <a:endParaRPr lang="en-US" sz="1300" dirty="0">
              <a:latin typeface="+mn-lt"/>
            </a:endParaRPr>
          </a:p>
        </p:txBody>
      </p:sp>
      <p:sp>
        <p:nvSpPr>
          <p:cNvPr id="9" name="Oval 20"/>
          <p:cNvSpPr>
            <a:spLocks noChangeArrowheads="1"/>
          </p:cNvSpPr>
          <p:nvPr userDrawn="1"/>
        </p:nvSpPr>
        <p:spPr bwMode="auto">
          <a:xfrm>
            <a:off x="2" y="41045028"/>
            <a:ext cx="1880507" cy="2846173"/>
          </a:xfrm>
          <a:prstGeom prst="ellipse">
            <a:avLst/>
          </a:prstGeom>
          <a:solidFill>
            <a:srgbClr val="A00000"/>
          </a:solidFill>
          <a:ln w="9525" algn="ctr">
            <a:noFill/>
            <a:round/>
            <a:headEnd/>
            <a:tailEnd/>
          </a:ln>
        </p:spPr>
        <p:txBody>
          <a:bodyPr lIns="82589" tIns="41294" rIns="82589" bIns="41294"/>
          <a:lstStyle/>
          <a:p>
            <a:pPr defTabSz="1888355" fontAlgn="auto">
              <a:spcBef>
                <a:spcPts val="0"/>
              </a:spcBef>
              <a:spcAft>
                <a:spcPts val="0"/>
              </a:spcAft>
              <a:defRPr/>
            </a:pPr>
            <a:endParaRPr lang="en-US" sz="1300" dirty="0">
              <a:latin typeface="+mn-lt"/>
            </a:endParaRPr>
          </a:p>
        </p:txBody>
      </p:sp>
      <p:sp>
        <p:nvSpPr>
          <p:cNvPr id="10" name="Oval 21"/>
          <p:cNvSpPr>
            <a:spLocks noChangeArrowheads="1"/>
          </p:cNvSpPr>
          <p:nvPr userDrawn="1"/>
        </p:nvSpPr>
        <p:spPr bwMode="auto">
          <a:xfrm>
            <a:off x="940255" y="39617823"/>
            <a:ext cx="1881867" cy="2848232"/>
          </a:xfrm>
          <a:prstGeom prst="ellipse">
            <a:avLst/>
          </a:prstGeom>
          <a:solidFill>
            <a:schemeClr val="bg1"/>
          </a:solidFill>
          <a:ln w="9525" algn="ctr">
            <a:noFill/>
            <a:round/>
            <a:headEnd/>
            <a:tailEnd/>
          </a:ln>
        </p:spPr>
        <p:txBody>
          <a:bodyPr lIns="82589" tIns="41294" rIns="82589" bIns="41294"/>
          <a:lstStyle/>
          <a:p>
            <a:pPr defTabSz="1888355" fontAlgn="auto">
              <a:spcBef>
                <a:spcPts val="0"/>
              </a:spcBef>
              <a:spcAft>
                <a:spcPts val="0"/>
              </a:spcAft>
              <a:defRPr/>
            </a:pPr>
            <a:endParaRPr lang="en-US" sz="1300" dirty="0">
              <a:latin typeface="+mn-lt"/>
            </a:endParaRPr>
          </a:p>
        </p:txBody>
      </p:sp>
      <p:sp>
        <p:nvSpPr>
          <p:cNvPr id="12" name="AutoShape 409"/>
          <p:cNvSpPr>
            <a:spLocks noChangeArrowheads="1"/>
          </p:cNvSpPr>
          <p:nvPr userDrawn="1"/>
        </p:nvSpPr>
        <p:spPr bwMode="auto">
          <a:xfrm>
            <a:off x="0" y="0"/>
            <a:ext cx="15827828" cy="5457568"/>
          </a:xfrm>
          <a:prstGeom prst="roundRect">
            <a:avLst>
              <a:gd name="adj" fmla="val 16667"/>
            </a:avLst>
          </a:prstGeom>
          <a:solidFill>
            <a:srgbClr val="A00000"/>
          </a:solidFill>
          <a:ln w="9525">
            <a:noFill/>
            <a:round/>
            <a:headEnd/>
            <a:tailEnd/>
          </a:ln>
        </p:spPr>
        <p:txBody>
          <a:bodyPr wrap="none" lIns="165177" tIns="82589" rIns="165177" bIns="82589" anchor="ctr"/>
          <a:lstStyle/>
          <a:p>
            <a:pPr algn="ctr" defTabSz="3776708" fontAlgn="auto">
              <a:spcBef>
                <a:spcPts val="0"/>
              </a:spcBef>
              <a:spcAft>
                <a:spcPts val="0"/>
              </a:spcAft>
              <a:defRPr/>
            </a:pPr>
            <a:endParaRPr lang="en-US" dirty="0">
              <a:solidFill>
                <a:srgbClr val="A00000"/>
              </a:solidFill>
              <a:latin typeface="+mn-lt"/>
            </a:endParaRPr>
          </a:p>
        </p:txBody>
      </p:sp>
      <p:sp>
        <p:nvSpPr>
          <p:cNvPr id="23" name="TextBox 22"/>
          <p:cNvSpPr txBox="1"/>
          <p:nvPr userDrawn="1"/>
        </p:nvSpPr>
        <p:spPr>
          <a:xfrm>
            <a:off x="1066800" y="3962400"/>
            <a:ext cx="14053457" cy="1191390"/>
          </a:xfrm>
          <a:prstGeom prst="rect">
            <a:avLst/>
          </a:prstGeom>
          <a:noFill/>
        </p:spPr>
        <p:txBody>
          <a:bodyPr wrap="square" lIns="82589" tIns="41294" rIns="82589" bIns="41294">
            <a:spAutoFit/>
          </a:bodyPr>
          <a:lstStyle/>
          <a:p>
            <a:pPr marL="0" marR="0" indent="0" algn="ctr" defTabSz="4388923" rtl="0" eaLnBrk="1" fontAlgn="auto" latinLnBrk="0" hangingPunct="1">
              <a:lnSpc>
                <a:spcPct val="100000"/>
              </a:lnSpc>
              <a:spcBef>
                <a:spcPts val="0"/>
              </a:spcBef>
              <a:spcAft>
                <a:spcPts val="0"/>
              </a:spcAft>
              <a:buClrTx/>
              <a:buSzTx/>
              <a:buFontTx/>
              <a:buNone/>
              <a:tabLst/>
              <a:defRPr/>
            </a:pPr>
            <a:r>
              <a:rPr lang="en-US" sz="3600" b="1" kern="1200" dirty="0" smtClean="0">
                <a:solidFill>
                  <a:schemeClr val="bg1"/>
                </a:solidFill>
                <a:latin typeface="Arial" charset="0"/>
                <a:ea typeface="+mn-ea"/>
                <a:cs typeface="+mn-cs"/>
              </a:rPr>
              <a:t>The </a:t>
            </a:r>
            <a:r>
              <a:rPr lang="en-US" sz="3600" b="1" kern="1200" dirty="0" smtClean="0">
                <a:solidFill>
                  <a:schemeClr val="bg1"/>
                </a:solidFill>
                <a:latin typeface="Arial" charset="0"/>
                <a:ea typeface="+mn-ea"/>
                <a:cs typeface="+mn-cs"/>
              </a:rPr>
              <a:t>Ohio State University, Department of Biomedical Informatics, Columbus, OH</a:t>
            </a:r>
            <a:endParaRPr lang="en-US" sz="3600" b="1" dirty="0" smtClean="0">
              <a:solidFill>
                <a:schemeClr val="bg1"/>
              </a:solidFill>
              <a:latin typeface="+mn-lt"/>
            </a:endParaRPr>
          </a:p>
        </p:txBody>
      </p:sp>
      <p:pic>
        <p:nvPicPr>
          <p:cNvPr id="19" name="Picture 4" descr="SRI.png"/>
          <p:cNvPicPr>
            <a:picLocks noChangeAspect="1"/>
          </p:cNvPicPr>
          <p:nvPr userDrawn="1"/>
        </p:nvPicPr>
        <p:blipFill>
          <a:blip r:embed="rId3"/>
          <a:srcRect/>
          <a:stretch>
            <a:fillRect/>
          </a:stretch>
        </p:blipFill>
        <p:spPr bwMode="auto">
          <a:xfrm>
            <a:off x="39227489" y="3124200"/>
            <a:ext cx="4358911" cy="1201218"/>
          </a:xfrm>
          <a:prstGeom prst="rect">
            <a:avLst/>
          </a:prstGeom>
          <a:noFill/>
          <a:ln w="9525">
            <a:noFill/>
            <a:miter lim="800000"/>
            <a:headEnd/>
            <a:tailEnd/>
          </a:ln>
        </p:spPr>
      </p:pic>
      <p:pic>
        <p:nvPicPr>
          <p:cNvPr id="14" name="Picture 6" descr="4color medcenter logo"/>
          <p:cNvPicPr>
            <a:picLocks noChangeAspect="1" noChangeArrowheads="1"/>
          </p:cNvPicPr>
          <p:nvPr userDrawn="1"/>
        </p:nvPicPr>
        <p:blipFill>
          <a:blip r:embed="rId4"/>
          <a:srcRect/>
          <a:stretch>
            <a:fillRect/>
          </a:stretch>
        </p:blipFill>
        <p:spPr bwMode="auto">
          <a:xfrm>
            <a:off x="39624000" y="1143000"/>
            <a:ext cx="3594894" cy="1740049"/>
          </a:xfrm>
          <a:prstGeom prst="rect">
            <a:avLst/>
          </a:prstGeom>
          <a:noFill/>
          <a:ln w="9525">
            <a:noFill/>
            <a:miter lim="800000"/>
            <a:headEnd/>
            <a:tailEnd/>
          </a:ln>
        </p:spPr>
      </p:pic>
      <p:pic>
        <p:nvPicPr>
          <p:cNvPr id="17" name="Picture 16" descr="mdrLogo.png"/>
          <p:cNvPicPr>
            <a:picLocks noChangeAspect="1"/>
          </p:cNvPicPr>
          <p:nvPr userDrawn="1"/>
        </p:nvPicPr>
        <p:blipFill>
          <a:blip r:embed="rId5"/>
          <a:srcRect l="5758" t="26469" r="3333" b="26208"/>
          <a:stretch>
            <a:fillRect/>
          </a:stretch>
        </p:blipFill>
        <p:spPr>
          <a:xfrm>
            <a:off x="16103600" y="584200"/>
            <a:ext cx="22860000" cy="44958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87520" rtl="0" eaLnBrk="0" fontAlgn="base" hangingPunct="0">
        <a:spcBef>
          <a:spcPct val="0"/>
        </a:spcBef>
        <a:spcAft>
          <a:spcPct val="0"/>
        </a:spcAft>
        <a:defRPr sz="7200" b="1" kern="1200">
          <a:solidFill>
            <a:schemeClr val="bg1"/>
          </a:solidFill>
          <a:latin typeface="Arial" pitchFamily="34" charset="0"/>
          <a:ea typeface="+mj-ea"/>
          <a:cs typeface="Arial" pitchFamily="34" charset="0"/>
        </a:defRPr>
      </a:lvl1pPr>
      <a:lvl2pPr algn="ctr" defTabSz="4387520" rtl="0" eaLnBrk="0" fontAlgn="base" hangingPunct="0">
        <a:spcBef>
          <a:spcPct val="0"/>
        </a:spcBef>
        <a:spcAft>
          <a:spcPct val="0"/>
        </a:spcAft>
        <a:defRPr sz="7200" b="1">
          <a:solidFill>
            <a:schemeClr val="bg1"/>
          </a:solidFill>
          <a:latin typeface="Arial" charset="0"/>
          <a:cs typeface="Arial" charset="0"/>
        </a:defRPr>
      </a:lvl2pPr>
      <a:lvl3pPr algn="ctr" defTabSz="4387520" rtl="0" eaLnBrk="0" fontAlgn="base" hangingPunct="0">
        <a:spcBef>
          <a:spcPct val="0"/>
        </a:spcBef>
        <a:spcAft>
          <a:spcPct val="0"/>
        </a:spcAft>
        <a:defRPr sz="7200" b="1">
          <a:solidFill>
            <a:schemeClr val="bg1"/>
          </a:solidFill>
          <a:latin typeface="Arial" charset="0"/>
          <a:cs typeface="Arial" charset="0"/>
        </a:defRPr>
      </a:lvl3pPr>
      <a:lvl4pPr algn="ctr" defTabSz="4387520" rtl="0" eaLnBrk="0" fontAlgn="base" hangingPunct="0">
        <a:spcBef>
          <a:spcPct val="0"/>
        </a:spcBef>
        <a:spcAft>
          <a:spcPct val="0"/>
        </a:spcAft>
        <a:defRPr sz="7200" b="1">
          <a:solidFill>
            <a:schemeClr val="bg1"/>
          </a:solidFill>
          <a:latin typeface="Arial" charset="0"/>
          <a:cs typeface="Arial" charset="0"/>
        </a:defRPr>
      </a:lvl4pPr>
      <a:lvl5pPr algn="ctr" defTabSz="4387520" rtl="0" eaLnBrk="0" fontAlgn="base" hangingPunct="0">
        <a:spcBef>
          <a:spcPct val="0"/>
        </a:spcBef>
        <a:spcAft>
          <a:spcPct val="0"/>
        </a:spcAft>
        <a:defRPr sz="7200" b="1">
          <a:solidFill>
            <a:schemeClr val="bg1"/>
          </a:solidFill>
          <a:latin typeface="Arial" charset="0"/>
          <a:cs typeface="Arial" charset="0"/>
        </a:defRPr>
      </a:lvl5pPr>
      <a:lvl6pPr marL="412943" algn="ctr" defTabSz="4387520" rtl="0" fontAlgn="base">
        <a:spcBef>
          <a:spcPct val="0"/>
        </a:spcBef>
        <a:spcAft>
          <a:spcPct val="0"/>
        </a:spcAft>
        <a:defRPr sz="7200" b="1">
          <a:solidFill>
            <a:schemeClr val="bg1"/>
          </a:solidFill>
          <a:latin typeface="Arial" charset="0"/>
          <a:cs typeface="Arial" charset="0"/>
        </a:defRPr>
      </a:lvl6pPr>
      <a:lvl7pPr marL="825886" algn="ctr" defTabSz="4387520" rtl="0" fontAlgn="base">
        <a:spcBef>
          <a:spcPct val="0"/>
        </a:spcBef>
        <a:spcAft>
          <a:spcPct val="0"/>
        </a:spcAft>
        <a:defRPr sz="7200" b="1">
          <a:solidFill>
            <a:schemeClr val="bg1"/>
          </a:solidFill>
          <a:latin typeface="Arial" charset="0"/>
          <a:cs typeface="Arial" charset="0"/>
        </a:defRPr>
      </a:lvl7pPr>
      <a:lvl8pPr marL="1238829" algn="ctr" defTabSz="4387520" rtl="0" fontAlgn="base">
        <a:spcBef>
          <a:spcPct val="0"/>
        </a:spcBef>
        <a:spcAft>
          <a:spcPct val="0"/>
        </a:spcAft>
        <a:defRPr sz="7200" b="1">
          <a:solidFill>
            <a:schemeClr val="bg1"/>
          </a:solidFill>
          <a:latin typeface="Arial" charset="0"/>
          <a:cs typeface="Arial" charset="0"/>
        </a:defRPr>
      </a:lvl8pPr>
      <a:lvl9pPr marL="1651772" algn="ctr" defTabSz="4387520" rtl="0" fontAlgn="base">
        <a:spcBef>
          <a:spcPct val="0"/>
        </a:spcBef>
        <a:spcAft>
          <a:spcPct val="0"/>
        </a:spcAft>
        <a:defRPr sz="7200" b="1">
          <a:solidFill>
            <a:schemeClr val="bg1"/>
          </a:solidFill>
          <a:latin typeface="Arial" charset="0"/>
          <a:cs typeface="Arial" charset="0"/>
        </a:defRPr>
      </a:lvl9pPr>
    </p:titleStyle>
    <p:bodyStyle>
      <a:lvl1pPr marL="1644603" indent="-1644603" algn="l" defTabSz="4387520" rtl="0" eaLnBrk="0" fontAlgn="base" hangingPunct="0">
        <a:spcBef>
          <a:spcPct val="20000"/>
        </a:spcBef>
        <a:spcAft>
          <a:spcPct val="0"/>
        </a:spcAft>
        <a:buFont typeface="Arial" charset="0"/>
        <a:buChar char="•"/>
        <a:defRPr sz="15400" kern="1200">
          <a:solidFill>
            <a:schemeClr val="tx1"/>
          </a:solidFill>
          <a:latin typeface="+mn-lt"/>
          <a:ea typeface="+mn-ea"/>
          <a:cs typeface="+mn-cs"/>
        </a:defRPr>
      </a:lvl1pPr>
      <a:lvl2pPr marL="3565936" indent="-1370741" algn="l" defTabSz="4387520" rtl="0" eaLnBrk="0" fontAlgn="base" hangingPunct="0">
        <a:spcBef>
          <a:spcPct val="20000"/>
        </a:spcBef>
        <a:spcAft>
          <a:spcPct val="0"/>
        </a:spcAft>
        <a:buFont typeface="Arial" charset="0"/>
        <a:buChar char="–"/>
        <a:defRPr sz="13500" kern="1200">
          <a:solidFill>
            <a:schemeClr val="tx1"/>
          </a:solidFill>
          <a:latin typeface="+mn-lt"/>
          <a:ea typeface="+mn-ea"/>
          <a:cs typeface="+mn-cs"/>
        </a:defRPr>
      </a:lvl2pPr>
      <a:lvl3pPr marL="5485834" indent="-1096880" algn="l" defTabSz="4387520" rtl="0" eaLnBrk="0" fontAlgn="base" hangingPunct="0">
        <a:spcBef>
          <a:spcPct val="20000"/>
        </a:spcBef>
        <a:spcAft>
          <a:spcPct val="0"/>
        </a:spcAft>
        <a:buFont typeface="Arial" charset="0"/>
        <a:buChar char="•"/>
        <a:defRPr sz="11600" kern="1200">
          <a:solidFill>
            <a:schemeClr val="tx1"/>
          </a:solidFill>
          <a:latin typeface="+mn-lt"/>
          <a:ea typeface="+mn-ea"/>
          <a:cs typeface="+mn-cs"/>
        </a:defRPr>
      </a:lvl3pPr>
      <a:lvl4pPr marL="7679593" indent="-1096880" algn="l" defTabSz="4387520" rtl="0" eaLnBrk="0" fontAlgn="base" hangingPunct="0">
        <a:spcBef>
          <a:spcPct val="20000"/>
        </a:spcBef>
        <a:spcAft>
          <a:spcPct val="0"/>
        </a:spcAft>
        <a:buFont typeface="Arial" charset="0"/>
        <a:buChar char="–"/>
        <a:defRPr sz="9600" kern="1200">
          <a:solidFill>
            <a:schemeClr val="tx1"/>
          </a:solidFill>
          <a:latin typeface="+mn-lt"/>
          <a:ea typeface="+mn-ea"/>
          <a:cs typeface="+mn-cs"/>
        </a:defRPr>
      </a:lvl4pPr>
      <a:lvl5pPr marL="9874788" indent="-1096880" algn="l" defTabSz="4387520" rtl="0" eaLnBrk="0" fontAlgn="base" hangingPunct="0">
        <a:spcBef>
          <a:spcPct val="20000"/>
        </a:spcBef>
        <a:spcAft>
          <a:spcPct val="0"/>
        </a:spcAft>
        <a:buFont typeface="Arial" charset="0"/>
        <a:buChar char="»"/>
        <a:defRPr sz="9600" kern="1200">
          <a:solidFill>
            <a:schemeClr val="tx1"/>
          </a:solidFill>
          <a:latin typeface="+mn-lt"/>
          <a:ea typeface="+mn-ea"/>
          <a:cs typeface="+mn-cs"/>
        </a:defRPr>
      </a:lvl5pPr>
      <a:lvl6pPr marL="12069540" indent="-1097231" algn="l" defTabSz="4388923"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003" indent="-1097231" algn="l" defTabSz="4388923"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464" indent="-1097231" algn="l" defTabSz="4388923"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926" indent="-1097231" algn="l" defTabSz="4388923"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23" rtl="0" eaLnBrk="1" latinLnBrk="0" hangingPunct="1">
        <a:defRPr sz="8700" kern="1200">
          <a:solidFill>
            <a:schemeClr val="tx1"/>
          </a:solidFill>
          <a:latin typeface="+mn-lt"/>
          <a:ea typeface="+mn-ea"/>
          <a:cs typeface="+mn-cs"/>
        </a:defRPr>
      </a:lvl1pPr>
      <a:lvl2pPr marL="2194462" algn="l" defTabSz="4388923" rtl="0" eaLnBrk="1" latinLnBrk="0" hangingPunct="1">
        <a:defRPr sz="8700" kern="1200">
          <a:solidFill>
            <a:schemeClr val="tx1"/>
          </a:solidFill>
          <a:latin typeface="+mn-lt"/>
          <a:ea typeface="+mn-ea"/>
          <a:cs typeface="+mn-cs"/>
        </a:defRPr>
      </a:lvl2pPr>
      <a:lvl3pPr marL="4388923" algn="l" defTabSz="4388923" rtl="0" eaLnBrk="1" latinLnBrk="0" hangingPunct="1">
        <a:defRPr sz="8700" kern="1200">
          <a:solidFill>
            <a:schemeClr val="tx1"/>
          </a:solidFill>
          <a:latin typeface="+mn-lt"/>
          <a:ea typeface="+mn-ea"/>
          <a:cs typeface="+mn-cs"/>
        </a:defRPr>
      </a:lvl3pPr>
      <a:lvl4pPr marL="6583386" algn="l" defTabSz="4388923" rtl="0" eaLnBrk="1" latinLnBrk="0" hangingPunct="1">
        <a:defRPr sz="8700" kern="1200">
          <a:solidFill>
            <a:schemeClr val="tx1"/>
          </a:solidFill>
          <a:latin typeface="+mn-lt"/>
          <a:ea typeface="+mn-ea"/>
          <a:cs typeface="+mn-cs"/>
        </a:defRPr>
      </a:lvl4pPr>
      <a:lvl5pPr marL="8777848" algn="l" defTabSz="4388923" rtl="0" eaLnBrk="1" latinLnBrk="0" hangingPunct="1">
        <a:defRPr sz="8700" kern="1200">
          <a:solidFill>
            <a:schemeClr val="tx1"/>
          </a:solidFill>
          <a:latin typeface="+mn-lt"/>
          <a:ea typeface="+mn-ea"/>
          <a:cs typeface="+mn-cs"/>
        </a:defRPr>
      </a:lvl5pPr>
      <a:lvl6pPr marL="10972309" algn="l" defTabSz="4388923" rtl="0" eaLnBrk="1" latinLnBrk="0" hangingPunct="1">
        <a:defRPr sz="8700" kern="1200">
          <a:solidFill>
            <a:schemeClr val="tx1"/>
          </a:solidFill>
          <a:latin typeface="+mn-lt"/>
          <a:ea typeface="+mn-ea"/>
          <a:cs typeface="+mn-cs"/>
        </a:defRPr>
      </a:lvl6pPr>
      <a:lvl7pPr marL="13166771" algn="l" defTabSz="4388923" rtl="0" eaLnBrk="1" latinLnBrk="0" hangingPunct="1">
        <a:defRPr sz="8700" kern="1200">
          <a:solidFill>
            <a:schemeClr val="tx1"/>
          </a:solidFill>
          <a:latin typeface="+mn-lt"/>
          <a:ea typeface="+mn-ea"/>
          <a:cs typeface="+mn-cs"/>
        </a:defRPr>
      </a:lvl7pPr>
      <a:lvl8pPr marL="15361234" algn="l" defTabSz="4388923" rtl="0" eaLnBrk="1" latinLnBrk="0" hangingPunct="1">
        <a:defRPr sz="8700" kern="1200">
          <a:solidFill>
            <a:schemeClr val="tx1"/>
          </a:solidFill>
          <a:latin typeface="+mn-lt"/>
          <a:ea typeface="+mn-ea"/>
          <a:cs typeface="+mn-cs"/>
        </a:defRPr>
      </a:lvl8pPr>
      <a:lvl9pPr marL="17555695" algn="l" defTabSz="4388923"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4" Type="http://schemas.openxmlformats.org/officeDocument/2006/relationships/image" Target="../media/image4.png"/><Relationship Id="rId10" Type="http://schemas.openxmlformats.org/officeDocument/2006/relationships/image" Target="../media/image9.png"/><Relationship Id="rId5" Type="http://schemas.openxmlformats.org/officeDocument/2006/relationships/package" Target="../embeddings/Microsoft_Excel_Sheet1.xlsx"/><Relationship Id="rId7" Type="http://schemas.openxmlformats.org/officeDocument/2006/relationships/image" Target="../media/image6.png"/><Relationship Id="rId11"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1.xml"/><Relationship Id="rId9" Type="http://schemas.openxmlformats.org/officeDocument/2006/relationships/image" Target="../media/image8.png"/><Relationship Id="rId3" Type="http://schemas.openxmlformats.org/officeDocument/2006/relationships/notesSlide" Target="../notesSlides/notesSlide1.xml"/><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 name="Picture 26" descr="cgMDRprocess2.png"/>
          <p:cNvPicPr>
            <a:picLocks noChangeAspect="1"/>
          </p:cNvPicPr>
          <p:nvPr/>
        </p:nvPicPr>
        <p:blipFill>
          <a:blip r:embed="rId4"/>
          <a:srcRect b="4319"/>
          <a:stretch>
            <a:fillRect/>
          </a:stretch>
        </p:blipFill>
        <p:spPr>
          <a:xfrm>
            <a:off x="16078200" y="15925800"/>
            <a:ext cx="12554273" cy="8515189"/>
          </a:xfrm>
          <a:prstGeom prst="rect">
            <a:avLst/>
          </a:prstGeom>
        </p:spPr>
      </p:pic>
      <p:sp>
        <p:nvSpPr>
          <p:cNvPr id="5" name="Title 1"/>
          <p:cNvSpPr txBox="1">
            <a:spLocks/>
          </p:cNvSpPr>
          <p:nvPr/>
        </p:nvSpPr>
        <p:spPr>
          <a:xfrm>
            <a:off x="105826" y="529130"/>
            <a:ext cx="15621000" cy="2743200"/>
          </a:xfrm>
          <a:prstGeom prst="rect">
            <a:avLst/>
          </a:prstGeom>
        </p:spPr>
        <p:txBody>
          <a:bodyPr lIns="82589" tIns="41294" rIns="82589" bIns="41294">
            <a:normAutofit fontScale="70000" lnSpcReduction="20000"/>
          </a:bodyPr>
          <a:lstStyle>
            <a:lvl1pPr>
              <a:defRPr sz="9600"/>
            </a:lvl1pPr>
          </a:lstStyle>
          <a:p>
            <a:pPr algn="ctr" defTabSz="4388923" fontAlgn="auto">
              <a:spcAft>
                <a:spcPts val="0"/>
              </a:spcAft>
              <a:defRPr/>
            </a:pPr>
            <a:r>
              <a:rPr lang="en-US" b="1" dirty="0" smtClean="0">
                <a:solidFill>
                  <a:schemeClr val="bg1"/>
                </a:solidFill>
                <a:latin typeface="Arial" pitchFamily="34" charset="0"/>
                <a:ea typeface="+mj-ea"/>
                <a:cs typeface="Arial" pitchFamily="34" charset="0"/>
              </a:rPr>
              <a:t>Alternative </a:t>
            </a:r>
            <a:r>
              <a:rPr lang="en-US" b="1" dirty="0" smtClean="0">
                <a:solidFill>
                  <a:schemeClr val="bg1"/>
                </a:solidFill>
                <a:latin typeface="Arial" pitchFamily="34" charset="0"/>
                <a:ea typeface="+mj-ea"/>
                <a:cs typeface="Arial" pitchFamily="34" charset="0"/>
              </a:rPr>
              <a:t>Methods for Generating Semantically Annotated Grid Services</a:t>
            </a:r>
          </a:p>
        </p:txBody>
      </p:sp>
      <p:sp>
        <p:nvSpPr>
          <p:cNvPr id="6200" name="Subtitle 2"/>
          <p:cNvSpPr txBox="1">
            <a:spLocks/>
          </p:cNvSpPr>
          <p:nvPr/>
        </p:nvSpPr>
        <p:spPr bwMode="auto">
          <a:xfrm>
            <a:off x="1447800" y="2743200"/>
            <a:ext cx="13291457" cy="3566983"/>
          </a:xfrm>
          <a:prstGeom prst="rect">
            <a:avLst/>
          </a:prstGeom>
          <a:noFill/>
          <a:ln w="9525">
            <a:noFill/>
            <a:miter lim="800000"/>
            <a:headEnd/>
            <a:tailEnd/>
          </a:ln>
        </p:spPr>
        <p:txBody>
          <a:bodyPr lIns="82589" tIns="41294" rIns="82589" bIns="41294"/>
          <a:lstStyle/>
          <a:p>
            <a:pPr algn="ctr">
              <a:spcBef>
                <a:spcPct val="20000"/>
              </a:spcBef>
            </a:pPr>
            <a:r>
              <a:rPr lang="en-US" sz="3600" b="1" dirty="0" smtClean="0">
                <a:solidFill>
                  <a:schemeClr val="bg1"/>
                </a:solidFill>
                <a:cs typeface="Arial" charset="0"/>
              </a:rPr>
              <a:t>Shannon Hastings</a:t>
            </a:r>
            <a:r>
              <a:rPr lang="en-US" sz="3600" b="1" dirty="0" smtClean="0">
                <a:solidFill>
                  <a:schemeClr val="bg1"/>
                </a:solidFill>
                <a:cs typeface="Arial" charset="0"/>
              </a:rPr>
              <a:t>, </a:t>
            </a:r>
            <a:r>
              <a:rPr lang="en-US" sz="3600" b="1" dirty="0" err="1" smtClean="0">
                <a:solidFill>
                  <a:schemeClr val="bg1"/>
                </a:solidFill>
                <a:cs typeface="Arial" charset="0"/>
              </a:rPr>
              <a:t>Calixto</a:t>
            </a:r>
            <a:r>
              <a:rPr lang="en-US" sz="3600" b="1" dirty="0" smtClean="0">
                <a:solidFill>
                  <a:schemeClr val="bg1"/>
                </a:solidFill>
                <a:cs typeface="Arial" charset="0"/>
              </a:rPr>
              <a:t> </a:t>
            </a:r>
            <a:r>
              <a:rPr lang="en-US" sz="3600" b="1" dirty="0" err="1" smtClean="0">
                <a:solidFill>
                  <a:schemeClr val="bg1"/>
                </a:solidFill>
                <a:cs typeface="Arial" charset="0"/>
              </a:rPr>
              <a:t>Melean</a:t>
            </a:r>
            <a:r>
              <a:rPr lang="en-US" sz="3600" b="1" dirty="0" smtClean="0">
                <a:solidFill>
                  <a:schemeClr val="bg1"/>
                </a:solidFill>
                <a:cs typeface="Arial" charset="0"/>
              </a:rPr>
              <a:t>,</a:t>
            </a:r>
            <a:r>
              <a:rPr lang="en-US" sz="3600" b="1" dirty="0" smtClean="0">
                <a:solidFill>
                  <a:schemeClr val="bg1"/>
                </a:solidFill>
                <a:cs typeface="Arial" charset="0"/>
              </a:rPr>
              <a:t> </a:t>
            </a:r>
            <a:r>
              <a:rPr lang="en-US" sz="3600" b="1" dirty="0" smtClean="0">
                <a:solidFill>
                  <a:schemeClr val="bg1"/>
                </a:solidFill>
                <a:cs typeface="Arial" charset="0"/>
              </a:rPr>
              <a:t>Rakesh </a:t>
            </a:r>
            <a:r>
              <a:rPr lang="en-US" sz="3600" b="1" dirty="0" err="1" smtClean="0">
                <a:solidFill>
                  <a:schemeClr val="bg1"/>
                </a:solidFill>
                <a:cs typeface="Arial" charset="0"/>
              </a:rPr>
              <a:t>Dhaval</a:t>
            </a:r>
            <a:r>
              <a:rPr lang="en-US" sz="3600" b="1" dirty="0" smtClean="0">
                <a:solidFill>
                  <a:schemeClr val="bg1"/>
                </a:solidFill>
                <a:cs typeface="Arial" charset="0"/>
              </a:rPr>
              <a:t>, </a:t>
            </a:r>
            <a:r>
              <a:rPr lang="en-US" sz="3600" b="1" dirty="0" smtClean="0">
                <a:solidFill>
                  <a:schemeClr val="bg1"/>
                </a:solidFill>
                <a:cs typeface="Arial" charset="0"/>
              </a:rPr>
              <a:t>Scott </a:t>
            </a:r>
            <a:r>
              <a:rPr lang="en-US" sz="3600" b="1" dirty="0" err="1" smtClean="0">
                <a:solidFill>
                  <a:schemeClr val="bg1"/>
                </a:solidFill>
                <a:cs typeface="Arial" charset="0"/>
              </a:rPr>
              <a:t>Oster</a:t>
            </a:r>
            <a:r>
              <a:rPr lang="en-US" sz="3600" b="1" dirty="0" smtClean="0">
                <a:solidFill>
                  <a:schemeClr val="bg1"/>
                </a:solidFill>
                <a:cs typeface="Arial" charset="0"/>
              </a:rPr>
              <a:t>, </a:t>
            </a:r>
            <a:r>
              <a:rPr lang="en-US" sz="3600" b="1" dirty="0" smtClean="0">
                <a:solidFill>
                  <a:schemeClr val="bg1"/>
                </a:solidFill>
                <a:cs typeface="Arial" charset="0"/>
              </a:rPr>
              <a:t>Stephen </a:t>
            </a:r>
            <a:r>
              <a:rPr lang="en-US" sz="3600" b="1" dirty="0" err="1" smtClean="0">
                <a:solidFill>
                  <a:schemeClr val="bg1"/>
                </a:solidFill>
                <a:cs typeface="Arial" charset="0"/>
              </a:rPr>
              <a:t>Langella</a:t>
            </a:r>
            <a:r>
              <a:rPr lang="en-US" sz="3600" b="1" dirty="0" smtClean="0">
                <a:solidFill>
                  <a:schemeClr val="bg1"/>
                </a:solidFill>
                <a:cs typeface="Arial" charset="0"/>
              </a:rPr>
              <a:t> </a:t>
            </a:r>
            <a:endParaRPr lang="en-US" sz="3600" b="1" baseline="30000" dirty="0">
              <a:solidFill>
                <a:schemeClr val="bg1"/>
              </a:solidFill>
              <a:cs typeface="Arial" charset="0"/>
            </a:endParaRPr>
          </a:p>
        </p:txBody>
      </p:sp>
      <p:sp>
        <p:nvSpPr>
          <p:cNvPr id="6201" name="AutoShape 425"/>
          <p:cNvSpPr>
            <a:spLocks noChangeArrowheads="1"/>
          </p:cNvSpPr>
          <p:nvPr/>
        </p:nvSpPr>
        <p:spPr bwMode="auto">
          <a:xfrm>
            <a:off x="1599432" y="20222264"/>
            <a:ext cx="13441136" cy="1303639"/>
          </a:xfrm>
          <a:prstGeom prst="roundRect">
            <a:avLst>
              <a:gd name="adj" fmla="val 16667"/>
            </a:avLst>
          </a:prstGeom>
          <a:solidFill>
            <a:srgbClr val="D9D5D9"/>
          </a:solidFill>
          <a:ln w="9525">
            <a:solidFill>
              <a:srgbClr val="B2B2B2"/>
            </a:solidFill>
            <a:round/>
            <a:headEnd/>
            <a:tailEnd/>
          </a:ln>
        </p:spPr>
        <p:txBody>
          <a:bodyPr wrap="none" lIns="82589" tIns="41294" rIns="82589" bIns="41294" anchor="ctr"/>
          <a:lstStyle/>
          <a:p>
            <a:pPr algn="ctr" defTabSz="3776708"/>
            <a:r>
              <a:rPr lang="en-US" sz="6500" b="1" dirty="0" smtClean="0">
                <a:latin typeface="Calibri" pitchFamily="34" charset="0"/>
              </a:rPr>
              <a:t>Background</a:t>
            </a:r>
            <a:endParaRPr lang="en-US" sz="6500" b="1" dirty="0">
              <a:latin typeface="Calibri" pitchFamily="34" charset="0"/>
            </a:endParaRPr>
          </a:p>
        </p:txBody>
      </p:sp>
      <p:sp>
        <p:nvSpPr>
          <p:cNvPr id="6205" name="AutoShape 422"/>
          <p:cNvSpPr>
            <a:spLocks noChangeArrowheads="1"/>
          </p:cNvSpPr>
          <p:nvPr/>
        </p:nvSpPr>
        <p:spPr bwMode="auto">
          <a:xfrm>
            <a:off x="1502229" y="6425514"/>
            <a:ext cx="13441136" cy="1303639"/>
          </a:xfrm>
          <a:prstGeom prst="roundRect">
            <a:avLst>
              <a:gd name="adj" fmla="val 16667"/>
            </a:avLst>
          </a:prstGeom>
          <a:solidFill>
            <a:srgbClr val="D9D5D9"/>
          </a:solidFill>
          <a:ln w="9525">
            <a:solidFill>
              <a:srgbClr val="B2B2B2"/>
            </a:solidFill>
            <a:round/>
            <a:headEnd/>
            <a:tailEnd/>
          </a:ln>
        </p:spPr>
        <p:txBody>
          <a:bodyPr wrap="none" lIns="82589" tIns="41294" rIns="82589" bIns="41294" anchor="ctr"/>
          <a:lstStyle/>
          <a:p>
            <a:pPr algn="ctr" defTabSz="3776708"/>
            <a:r>
              <a:rPr lang="en-US" sz="6500" b="1" dirty="0" smtClean="0">
                <a:latin typeface="Calibri" pitchFamily="34" charset="0"/>
              </a:rPr>
              <a:t>Abstract</a:t>
            </a:r>
            <a:endParaRPr lang="en-US" sz="6500" b="1" dirty="0">
              <a:latin typeface="Calibri" pitchFamily="34" charset="0"/>
            </a:endParaRPr>
          </a:p>
        </p:txBody>
      </p:sp>
      <p:sp>
        <p:nvSpPr>
          <p:cNvPr id="6213" name="TextBox 9"/>
          <p:cNvSpPr txBox="1">
            <a:spLocks noChangeArrowheads="1"/>
          </p:cNvSpPr>
          <p:nvPr/>
        </p:nvSpPr>
        <p:spPr bwMode="auto">
          <a:xfrm>
            <a:off x="1219200" y="8007179"/>
            <a:ext cx="13737773" cy="11778904"/>
          </a:xfrm>
          <a:prstGeom prst="rect">
            <a:avLst/>
          </a:prstGeom>
          <a:noFill/>
          <a:ln w="9525">
            <a:noFill/>
            <a:miter lim="800000"/>
            <a:headEnd/>
            <a:tailEnd/>
          </a:ln>
        </p:spPr>
        <p:txBody>
          <a:bodyPr wrap="square" lIns="82589" tIns="41294" rIns="82589" bIns="41294">
            <a:spAutoFit/>
          </a:bodyPr>
          <a:lstStyle/>
          <a:p>
            <a:pPr marL="453090" indent="-453090" algn="just">
              <a:buClr>
                <a:srgbClr val="C00000"/>
              </a:buClr>
            </a:pPr>
            <a:r>
              <a:rPr lang="en-US" sz="4000" dirty="0" smtClean="0"/>
              <a:t>   The </a:t>
            </a:r>
            <a:r>
              <a:rPr lang="en-US" sz="4000" dirty="0" err="1" smtClean="0"/>
              <a:t>openMDR</a:t>
            </a:r>
            <a:r>
              <a:rPr lang="en-US" sz="4000" dirty="0" smtClean="0"/>
              <a:t> project is an adaptation of the UK </a:t>
            </a:r>
            <a:r>
              <a:rPr lang="en-US" sz="4000" dirty="0" err="1" smtClean="0"/>
              <a:t>cgMDR</a:t>
            </a:r>
            <a:r>
              <a:rPr lang="en-US" sz="4000" dirty="0" smtClean="0"/>
              <a:t> project. It enables smaller groups or institutions to easily stand up local metadata registries and curate semantic metadata. This metadata can then be used to annotate data model generated using Enterprise Architect tool. The model can then be used to generate the required semantic metadata used by </a:t>
            </a:r>
            <a:r>
              <a:rPr lang="en-US" sz="4000" dirty="0" err="1" smtClean="0"/>
              <a:t>caBIG</a:t>
            </a:r>
            <a:r>
              <a:rPr lang="en-US" sz="4000" dirty="0" smtClean="0"/>
              <a:t> grid services. This alternative process enables more agile knowledge management and evolution of knowledge over time without limitations of the currently available software that can only leverage the </a:t>
            </a:r>
            <a:r>
              <a:rPr lang="en-US" sz="4000" dirty="0" err="1" smtClean="0"/>
              <a:t>caDSR</a:t>
            </a:r>
            <a:r>
              <a:rPr lang="en-US" sz="4000" dirty="0" smtClean="0"/>
              <a:t>. The </a:t>
            </a:r>
            <a:r>
              <a:rPr lang="en-US" sz="4000" dirty="0" err="1" smtClean="0"/>
              <a:t>openMDR</a:t>
            </a:r>
            <a:r>
              <a:rPr lang="en-US" sz="4000" dirty="0" smtClean="0"/>
              <a:t> and it's accompanying tools make it possible to create and stand up semantically annotated grid services by utilizing more light weight and decentralized data model repositories, new mechanisms for model annotation, tools for </a:t>
            </a:r>
            <a:r>
              <a:rPr lang="en-US" sz="4000" dirty="0" err="1" smtClean="0"/>
              <a:t>caBIG</a:t>
            </a:r>
            <a:r>
              <a:rPr lang="en-US" sz="4000" dirty="0" smtClean="0"/>
              <a:t> required semantic metadata generation, and a process for publishing metadata at a later date to </a:t>
            </a:r>
            <a:r>
              <a:rPr lang="en-US" sz="4000" dirty="0" err="1" smtClean="0"/>
              <a:t>caDSR</a:t>
            </a:r>
            <a:r>
              <a:rPr lang="en-US" sz="4000" dirty="0" smtClean="0"/>
              <a:t> once conformance or acceptance of the model has been reached.</a:t>
            </a:r>
            <a:endParaRPr lang="en-US" sz="3800" b="1" dirty="0">
              <a:latin typeface="Calibri" pitchFamily="34" charset="0"/>
            </a:endParaRPr>
          </a:p>
        </p:txBody>
      </p:sp>
      <p:sp>
        <p:nvSpPr>
          <p:cNvPr id="6214" name="AutoShape 422"/>
          <p:cNvSpPr>
            <a:spLocks noChangeArrowheads="1"/>
          </p:cNvSpPr>
          <p:nvPr/>
        </p:nvSpPr>
        <p:spPr bwMode="auto">
          <a:xfrm>
            <a:off x="15675429" y="6425514"/>
            <a:ext cx="13441136" cy="1303639"/>
          </a:xfrm>
          <a:prstGeom prst="roundRect">
            <a:avLst>
              <a:gd name="adj" fmla="val 16667"/>
            </a:avLst>
          </a:prstGeom>
          <a:solidFill>
            <a:srgbClr val="D9D5D9"/>
          </a:solidFill>
          <a:ln w="9525">
            <a:solidFill>
              <a:srgbClr val="B2B2B2"/>
            </a:solidFill>
            <a:round/>
            <a:headEnd/>
            <a:tailEnd/>
          </a:ln>
        </p:spPr>
        <p:txBody>
          <a:bodyPr wrap="none" lIns="82589" tIns="41294" rIns="82589" bIns="41294" anchor="ctr" anchorCtr="1"/>
          <a:lstStyle/>
          <a:p>
            <a:pPr algn="ctr" defTabSz="3776708"/>
            <a:r>
              <a:rPr lang="en-US" sz="6500" b="1" dirty="0" smtClean="0">
                <a:latin typeface="Calibri" pitchFamily="34" charset="0"/>
              </a:rPr>
              <a:t>Design</a:t>
            </a:r>
            <a:endParaRPr lang="en-US" sz="6500" b="1" dirty="0">
              <a:latin typeface="Calibri" pitchFamily="34" charset="0"/>
            </a:endParaRPr>
          </a:p>
        </p:txBody>
      </p:sp>
      <p:graphicFrame>
        <p:nvGraphicFramePr>
          <p:cNvPr id="6198" name="AutoShape 54"/>
          <p:cNvGraphicFramePr>
            <a:graphicFrameLocks noChangeAspect="1"/>
          </p:cNvGraphicFramePr>
          <p:nvPr/>
        </p:nvGraphicFramePr>
        <p:xfrm>
          <a:off x="29522057" y="20660499"/>
          <a:ext cx="13940518" cy="2837935"/>
        </p:xfrm>
        <a:graphic>
          <a:graphicData uri="http://schemas.openxmlformats.org/presentationml/2006/ole">
            <p:oleObj spid="_x0000_s6198" name="Worksheet" r:id="rId5" imgW="0" imgH="0" progId="Excel.Sheet.12">
              <p:embed/>
            </p:oleObj>
          </a:graphicData>
        </a:graphic>
      </p:graphicFrame>
      <p:sp>
        <p:nvSpPr>
          <p:cNvPr id="6218" name="AutoShape 422"/>
          <p:cNvSpPr>
            <a:spLocks noChangeArrowheads="1"/>
          </p:cNvSpPr>
          <p:nvPr/>
        </p:nvSpPr>
        <p:spPr bwMode="auto">
          <a:xfrm>
            <a:off x="15544800" y="24536400"/>
            <a:ext cx="13441136" cy="1303639"/>
          </a:xfrm>
          <a:prstGeom prst="roundRect">
            <a:avLst>
              <a:gd name="adj" fmla="val 16667"/>
            </a:avLst>
          </a:prstGeom>
          <a:solidFill>
            <a:srgbClr val="D9D5D9"/>
          </a:solidFill>
          <a:ln w="9525">
            <a:solidFill>
              <a:srgbClr val="B2B2B2"/>
            </a:solidFill>
            <a:round/>
            <a:headEnd/>
            <a:tailEnd/>
          </a:ln>
        </p:spPr>
        <p:txBody>
          <a:bodyPr wrap="none" lIns="82589" tIns="41294" rIns="82589" bIns="41294" anchor="ctr" anchorCtr="1"/>
          <a:lstStyle/>
          <a:p>
            <a:pPr algn="ctr" defTabSz="3776708"/>
            <a:r>
              <a:rPr lang="en-US" sz="6500" b="1" dirty="0" smtClean="0">
                <a:latin typeface="Calibri" pitchFamily="34" charset="0"/>
              </a:rPr>
              <a:t>Implementation</a:t>
            </a:r>
            <a:endParaRPr lang="en-US" sz="6500" b="1" dirty="0">
              <a:latin typeface="Calibri" pitchFamily="34" charset="0"/>
            </a:endParaRPr>
          </a:p>
        </p:txBody>
      </p:sp>
      <p:sp>
        <p:nvSpPr>
          <p:cNvPr id="40" name="TextBox 9"/>
          <p:cNvSpPr txBox="1">
            <a:spLocks noChangeArrowheads="1"/>
          </p:cNvSpPr>
          <p:nvPr/>
        </p:nvSpPr>
        <p:spPr bwMode="auto">
          <a:xfrm>
            <a:off x="1600200" y="21793200"/>
            <a:ext cx="13454743" cy="5623373"/>
          </a:xfrm>
          <a:prstGeom prst="rect">
            <a:avLst/>
          </a:prstGeom>
          <a:noFill/>
          <a:ln w="9525">
            <a:noFill/>
            <a:miter lim="800000"/>
            <a:headEnd/>
            <a:tailEnd/>
          </a:ln>
        </p:spPr>
        <p:txBody>
          <a:bodyPr lIns="82589" tIns="41294" rIns="82589" bIns="41294">
            <a:spAutoFit/>
          </a:bodyPr>
          <a:lstStyle/>
          <a:p>
            <a:pPr marL="453090" indent="-453090" algn="just">
              <a:buClr>
                <a:srgbClr val="C00000"/>
              </a:buClr>
            </a:pPr>
            <a:r>
              <a:rPr lang="en-US" sz="4000" dirty="0" smtClean="0"/>
              <a:t>  Currently caGrid tools can only use the </a:t>
            </a:r>
            <a:r>
              <a:rPr lang="en-US" sz="4000" dirty="0" err="1" smtClean="0"/>
              <a:t>caDSR</a:t>
            </a:r>
            <a:r>
              <a:rPr lang="en-US" sz="4000" dirty="0" smtClean="0"/>
              <a:t>, </a:t>
            </a:r>
            <a:r>
              <a:rPr lang="en-US" sz="4000" dirty="0" err="1" smtClean="0"/>
              <a:t>caCore</a:t>
            </a:r>
            <a:r>
              <a:rPr lang="en-US" sz="4000" dirty="0" smtClean="0"/>
              <a:t> and SIW tools in order to create semantically annotated grid services</a:t>
            </a:r>
            <a:r>
              <a:rPr lang="en-US" sz="4000" dirty="0" smtClean="0"/>
              <a:t>.  Local </a:t>
            </a:r>
            <a:r>
              <a:rPr lang="en-US" sz="4000" dirty="0" smtClean="0"/>
              <a:t>groups such as </a:t>
            </a:r>
            <a:r>
              <a:rPr lang="en-US" sz="4000" dirty="0" err="1" smtClean="0"/>
              <a:t>CTSAs</a:t>
            </a:r>
            <a:r>
              <a:rPr lang="en-US" sz="4000" dirty="0" smtClean="0"/>
              <a:t>, cooperative groups, and institutional partners may way to leverage the </a:t>
            </a:r>
            <a:r>
              <a:rPr lang="en-US" sz="4000" dirty="0" err="1" smtClean="0"/>
              <a:t>caBIG</a:t>
            </a:r>
            <a:r>
              <a:rPr lang="en-US" sz="4000" dirty="0" smtClean="0"/>
              <a:t> software and processes, however, leverage there own domains semantics.  New processes need to be in place which can enable the use of local semantics in order to create semantically anchored grid services with the caGrid toolkit.</a:t>
            </a:r>
            <a:endParaRPr lang="en-US" sz="4000" dirty="0" smtClean="0"/>
          </a:p>
        </p:txBody>
      </p:sp>
      <p:sp>
        <p:nvSpPr>
          <p:cNvPr id="41" name="TextBox 9"/>
          <p:cNvSpPr txBox="1">
            <a:spLocks noChangeArrowheads="1"/>
          </p:cNvSpPr>
          <p:nvPr/>
        </p:nvSpPr>
        <p:spPr bwMode="auto">
          <a:xfrm>
            <a:off x="15773400" y="8077200"/>
            <a:ext cx="13454743" cy="8085585"/>
          </a:xfrm>
          <a:prstGeom prst="rect">
            <a:avLst/>
          </a:prstGeom>
          <a:noFill/>
          <a:ln w="9525">
            <a:noFill/>
            <a:miter lim="800000"/>
            <a:headEnd/>
            <a:tailEnd/>
          </a:ln>
        </p:spPr>
        <p:txBody>
          <a:bodyPr lIns="82589" tIns="41294" rIns="82589" bIns="41294">
            <a:spAutoFit/>
          </a:bodyPr>
          <a:lstStyle/>
          <a:p>
            <a:pPr marL="453090" indent="-453090" algn="just">
              <a:buClr>
                <a:srgbClr val="C00000"/>
              </a:buClr>
              <a:buFont typeface="Wingdings" charset="2"/>
              <a:buChar char="§"/>
            </a:pPr>
            <a:r>
              <a:rPr lang="en-US" sz="4000" dirty="0" smtClean="0"/>
              <a:t>Makes use of the federated semantic metadata management platform provided by the UK </a:t>
            </a:r>
            <a:r>
              <a:rPr lang="en-US" sz="4000" dirty="0" err="1" smtClean="0"/>
              <a:t>CancerGrid’s</a:t>
            </a:r>
            <a:r>
              <a:rPr lang="en-US" sz="4000" dirty="0" smtClean="0"/>
              <a:t> </a:t>
            </a:r>
            <a:r>
              <a:rPr lang="en-US" sz="4000" dirty="0" err="1" smtClean="0"/>
              <a:t>cgMDR</a:t>
            </a:r>
            <a:r>
              <a:rPr lang="en-US" sz="4000" dirty="0" smtClean="0"/>
              <a:t> project, which provides a lightweight ISO 11179 standards compliant metadata repository. </a:t>
            </a:r>
          </a:p>
          <a:p>
            <a:pPr marL="453090" indent="-453090" algn="just">
              <a:buClr>
                <a:srgbClr val="C00000"/>
              </a:buClr>
              <a:buFont typeface="Wingdings" charset="2"/>
              <a:buChar char="§"/>
            </a:pPr>
            <a:r>
              <a:rPr lang="en-US" sz="4000" dirty="0" smtClean="0"/>
              <a:t>Makes use of tools that enable semantic annotation from its own metadata repository, and can also resolve metadata and terminologies from remote resources </a:t>
            </a:r>
          </a:p>
          <a:p>
            <a:pPr marL="453090" indent="-453090" algn="just">
              <a:buClr>
                <a:srgbClr val="C00000"/>
              </a:buClr>
              <a:buFont typeface="Wingdings" charset="2"/>
              <a:buChar char="§"/>
            </a:pPr>
            <a:r>
              <a:rPr lang="en-US" sz="4000" dirty="0" smtClean="0"/>
              <a:t>Provides choice to groups for managing semantic metadata and also give them the ability to create </a:t>
            </a:r>
            <a:r>
              <a:rPr lang="en-US" sz="4000" dirty="0" err="1" smtClean="0"/>
              <a:t>caGrid</a:t>
            </a:r>
            <a:r>
              <a:rPr lang="en-US" sz="4000" dirty="0" smtClean="0"/>
              <a:t> semantically annotated grid services</a:t>
            </a:r>
          </a:p>
          <a:p>
            <a:pPr marL="453090" indent="-453090" algn="just">
              <a:buClr>
                <a:srgbClr val="C00000"/>
              </a:buClr>
              <a:buFont typeface="Wingdings" charset="2"/>
              <a:buChar char="§"/>
            </a:pPr>
            <a:r>
              <a:rPr lang="en-US" sz="4000" dirty="0" smtClean="0"/>
              <a:t>Provides for user groups that want to create a non authoritative metadata resource during development and do not want to use the NCI </a:t>
            </a:r>
            <a:r>
              <a:rPr lang="en-US" sz="4000" dirty="0" err="1" smtClean="0"/>
              <a:t>caDSR</a:t>
            </a:r>
            <a:r>
              <a:rPr lang="en-US" sz="4000" dirty="0" smtClean="0"/>
              <a:t>.</a:t>
            </a:r>
          </a:p>
        </p:txBody>
      </p:sp>
      <p:sp>
        <p:nvSpPr>
          <p:cNvPr id="44" name="TextBox 9"/>
          <p:cNvSpPr txBox="1">
            <a:spLocks noChangeArrowheads="1"/>
          </p:cNvSpPr>
          <p:nvPr/>
        </p:nvSpPr>
        <p:spPr bwMode="auto">
          <a:xfrm>
            <a:off x="1600200" y="32004000"/>
            <a:ext cx="13411200" cy="11163351"/>
          </a:xfrm>
          <a:prstGeom prst="rect">
            <a:avLst/>
          </a:prstGeom>
          <a:noFill/>
          <a:ln w="9525">
            <a:noFill/>
            <a:miter lim="800000"/>
            <a:headEnd/>
            <a:tailEnd/>
          </a:ln>
        </p:spPr>
        <p:txBody>
          <a:bodyPr wrap="square" lIns="82589" tIns="41294" rIns="82589" bIns="41294">
            <a:spAutoFit/>
          </a:bodyPr>
          <a:lstStyle/>
          <a:p>
            <a:pPr marL="453090" indent="-453090" algn="just">
              <a:buClr>
                <a:srgbClr val="C00000"/>
              </a:buClr>
            </a:pPr>
            <a:r>
              <a:rPr lang="en-US" sz="4000" dirty="0" smtClean="0"/>
              <a:t>Current </a:t>
            </a:r>
            <a:r>
              <a:rPr lang="en-US" sz="4000" dirty="0" err="1" smtClean="0"/>
              <a:t>caBIG</a:t>
            </a:r>
            <a:r>
              <a:rPr lang="en-US" sz="4000" dirty="0" smtClean="0"/>
              <a:t> Semantics Utilization Limitations:</a:t>
            </a:r>
          </a:p>
          <a:p>
            <a:pPr marL="453090" indent="-453090" algn="just">
              <a:buClr>
                <a:srgbClr val="C00000"/>
              </a:buClr>
              <a:buFont typeface="Wingdings" charset="2"/>
              <a:buChar char="§"/>
            </a:pPr>
            <a:r>
              <a:rPr lang="en-US" sz="4000" dirty="0" smtClean="0"/>
              <a:t>No support </a:t>
            </a:r>
            <a:r>
              <a:rPr lang="en-US" sz="4000" dirty="0" smtClean="0"/>
              <a:t>for creating or using </a:t>
            </a:r>
            <a:r>
              <a:rPr lang="en-US" sz="4000" dirty="0" smtClean="0"/>
              <a:t>local metadata or terminologies/ </a:t>
            </a:r>
            <a:r>
              <a:rPr lang="en-US" sz="4000" dirty="0" err="1" smtClean="0"/>
              <a:t>ontologies</a:t>
            </a:r>
            <a:endParaRPr lang="en-US" sz="4000" dirty="0" smtClean="0"/>
          </a:p>
          <a:p>
            <a:pPr marL="453090" indent="-453090" algn="just">
              <a:buClr>
                <a:srgbClr val="C00000"/>
              </a:buClr>
              <a:buFont typeface="Wingdings" charset="2"/>
              <a:buChar char="§"/>
            </a:pPr>
            <a:r>
              <a:rPr lang="en-US" sz="4000" kern="0" dirty="0" smtClean="0">
                <a:ea typeface="ＭＳ Ｐゴシック" pitchFamily="-109" charset="-128"/>
                <a:cs typeface="ＭＳ Ｐゴシック" pitchFamily="-109" charset="-128"/>
              </a:rPr>
              <a:t>Does not exist a </a:t>
            </a:r>
            <a:r>
              <a:rPr lang="en-US" sz="4000" kern="0" dirty="0" err="1" smtClean="0">
                <a:ea typeface="ＭＳ Ｐゴシック" pitchFamily="-109" charset="-128"/>
                <a:cs typeface="ＭＳ Ｐゴシック" pitchFamily="-109" charset="-128"/>
              </a:rPr>
              <a:t>caDSR</a:t>
            </a:r>
            <a:r>
              <a:rPr lang="en-US" sz="4000" kern="0" dirty="0" smtClean="0">
                <a:ea typeface="ＭＳ Ｐゴシック" pitchFamily="-109" charset="-128"/>
                <a:cs typeface="ＭＳ Ｐゴシック" pitchFamily="-109" charset="-128"/>
              </a:rPr>
              <a:t> like system that can be installed locally and leveraged..</a:t>
            </a:r>
          </a:p>
          <a:p>
            <a:pPr marL="453090" indent="-453090" algn="just">
              <a:buClr>
                <a:srgbClr val="C00000"/>
              </a:buClr>
              <a:buFont typeface="Wingdings" charset="2"/>
              <a:buChar char="§"/>
            </a:pPr>
            <a:r>
              <a:rPr lang="en-US" sz="4000" kern="0" dirty="0" smtClean="0">
                <a:ea typeface="ＭＳ Ｐゴシック" pitchFamily="-109" charset="-128"/>
                <a:cs typeface="ＭＳ Ｐゴシック" pitchFamily="-109" charset="-128"/>
              </a:rPr>
              <a:t>No way to import from the </a:t>
            </a:r>
            <a:r>
              <a:rPr lang="en-US" sz="4000" kern="0" dirty="0" err="1" smtClean="0">
                <a:ea typeface="ＭＳ Ｐゴシック" pitchFamily="-109" charset="-128"/>
                <a:cs typeface="ＭＳ Ｐゴシック" pitchFamily="-109" charset="-128"/>
              </a:rPr>
              <a:t>caDSR</a:t>
            </a:r>
            <a:r>
              <a:rPr lang="en-US" sz="4000" kern="0" dirty="0" smtClean="0">
                <a:ea typeface="ＭＳ Ｐゴシック" pitchFamily="-109" charset="-128"/>
                <a:cs typeface="ＭＳ Ｐゴシック" pitchFamily="-109" charset="-128"/>
              </a:rPr>
              <a:t> into local system or reference both systems as the same time.</a:t>
            </a:r>
          </a:p>
          <a:p>
            <a:pPr marL="453090" indent="-453090" algn="just">
              <a:buClr>
                <a:srgbClr val="C00000"/>
              </a:buClr>
              <a:buFont typeface="Wingdings" charset="2"/>
              <a:buChar char="§"/>
            </a:pPr>
            <a:r>
              <a:rPr lang="en-US" sz="4000" kern="0" dirty="0" smtClean="0">
                <a:ea typeface="ＭＳ Ｐゴシック" pitchFamily="-109" charset="-128"/>
                <a:cs typeface="ＭＳ Ｐゴシック" pitchFamily="-109" charset="-128"/>
              </a:rPr>
              <a:t>Semantic Integration Workbench (SIW)</a:t>
            </a:r>
            <a:r>
              <a:rPr lang="en-US" sz="4000" kern="0" dirty="0" smtClean="0">
                <a:ea typeface="ＭＳ Ｐゴシック" pitchFamily="-109" charset="-128"/>
                <a:cs typeface="ＭＳ Ｐゴシック" pitchFamily="-109" charset="-128"/>
              </a:rPr>
              <a:t> can only </a:t>
            </a:r>
            <a:r>
              <a:rPr lang="en-US" sz="4000" kern="0" dirty="0" smtClean="0">
                <a:ea typeface="ＭＳ Ｐゴシック" pitchFamily="-109" charset="-128"/>
                <a:cs typeface="ＭＳ Ｐゴシック" pitchFamily="-109" charset="-128"/>
              </a:rPr>
              <a:t>annotate</a:t>
            </a:r>
            <a:r>
              <a:rPr lang="en-US" sz="4000" kern="0" dirty="0" smtClean="0">
                <a:ea typeface="ＭＳ Ｐゴシック" pitchFamily="-109" charset="-128"/>
                <a:cs typeface="ＭＳ Ｐゴシック" pitchFamily="-109" charset="-128"/>
              </a:rPr>
              <a:t> </a:t>
            </a:r>
            <a:r>
              <a:rPr lang="en-US" sz="4000" kern="0" dirty="0" smtClean="0">
                <a:ea typeface="ＭＳ Ｐゴシック" pitchFamily="-109" charset="-128"/>
                <a:cs typeface="ＭＳ Ｐゴシック" pitchFamily="-109" charset="-128"/>
              </a:rPr>
              <a:t>leveraging the</a:t>
            </a:r>
            <a:r>
              <a:rPr lang="en-US" sz="4000" kern="0" dirty="0" smtClean="0">
                <a:ea typeface="ＭＳ Ｐゴシック" pitchFamily="-109" charset="-128"/>
                <a:cs typeface="ＭＳ Ｐゴシック" pitchFamily="-109" charset="-128"/>
              </a:rPr>
              <a:t> </a:t>
            </a:r>
            <a:r>
              <a:rPr lang="en-US" sz="4000" kern="0" dirty="0" err="1" smtClean="0">
                <a:ea typeface="ＭＳ Ｐゴシック" pitchFamily="-109" charset="-128"/>
                <a:cs typeface="ＭＳ Ｐゴシック" pitchFamily="-109" charset="-128"/>
              </a:rPr>
              <a:t>caDSR</a:t>
            </a:r>
            <a:r>
              <a:rPr lang="en-US" sz="4000" kern="0" dirty="0" smtClean="0">
                <a:ea typeface="ＭＳ Ｐゴシック" pitchFamily="-109" charset="-128"/>
                <a:cs typeface="ＭＳ Ｐゴシック" pitchFamily="-109" charset="-128"/>
              </a:rPr>
              <a:t> and cannot work with of enable a model </a:t>
            </a:r>
            <a:r>
              <a:rPr lang="en-US" sz="4000" kern="0" dirty="0" smtClean="0">
                <a:ea typeface="ＭＳ Ｐゴシック" pitchFamily="-109" charset="-128"/>
                <a:cs typeface="ＭＳ Ｐゴシック" pitchFamily="-109" charset="-128"/>
              </a:rPr>
              <a:t>a </a:t>
            </a:r>
            <a:r>
              <a:rPr lang="en-US" sz="4000" kern="0" dirty="0" smtClean="0">
                <a:ea typeface="ＭＳ Ｐゴシック" pitchFamily="-109" charset="-128"/>
                <a:cs typeface="ＭＳ Ｐゴシック" pitchFamily="-109" charset="-128"/>
              </a:rPr>
              <a:t>model</a:t>
            </a:r>
            <a:r>
              <a:rPr lang="en-US" sz="4000" kern="0" dirty="0" smtClean="0">
                <a:ea typeface="ＭＳ Ｐゴシック" pitchFamily="-109" charset="-128"/>
                <a:cs typeface="ＭＳ Ｐゴシック" pitchFamily="-109" charset="-128"/>
              </a:rPr>
              <a:t> to be</a:t>
            </a:r>
            <a:r>
              <a:rPr lang="en-US" sz="4000" kern="0" dirty="0" smtClean="0">
                <a:ea typeface="ＭＳ Ｐゴシック" pitchFamily="-109" charset="-128"/>
                <a:cs typeface="ＭＳ Ｐゴシック" pitchFamily="-109" charset="-128"/>
              </a:rPr>
              <a:t> </a:t>
            </a:r>
            <a:r>
              <a:rPr lang="en-US" sz="4000" kern="0" dirty="0" smtClean="0">
                <a:ea typeface="ＭＳ Ｐゴシック" pitchFamily="-109" charset="-128"/>
                <a:cs typeface="ＭＳ Ｐゴシック" pitchFamily="-109" charset="-128"/>
              </a:rPr>
              <a:t>annotated by more that one metadata registry</a:t>
            </a:r>
          </a:p>
          <a:p>
            <a:pPr marL="453090" indent="-453090" algn="just">
              <a:buClr>
                <a:srgbClr val="C00000"/>
              </a:buClr>
              <a:buFont typeface="Wingdings" charset="2"/>
              <a:buChar char="§"/>
            </a:pPr>
            <a:r>
              <a:rPr lang="en-US" sz="4000" kern="0" dirty="0" smtClean="0">
                <a:ea typeface="ＭＳ Ｐゴシック" pitchFamily="-109" charset="-128"/>
                <a:cs typeface="ＭＳ Ｐゴシック" pitchFamily="-109" charset="-128"/>
              </a:rPr>
              <a:t>caGrid tools currently can only create grid data services that use models which have gone through the (SIW), which makes current use of NCI source of metadata approach</a:t>
            </a:r>
            <a:r>
              <a:rPr lang="en-US" sz="4000" kern="0" dirty="0" smtClean="0">
                <a:ea typeface="ＭＳ Ｐゴシック" pitchFamily="-109" charset="-128"/>
                <a:cs typeface="ＭＳ Ｐゴシック" pitchFamily="-109" charset="-128"/>
              </a:rPr>
              <a:t> </a:t>
            </a:r>
            <a:r>
              <a:rPr lang="en-US" sz="4000" kern="0" dirty="0" smtClean="0">
                <a:ea typeface="ＭＳ Ｐゴシック" pitchFamily="-109" charset="-128"/>
                <a:cs typeface="ＭＳ Ｐゴシック" pitchFamily="-109" charset="-128"/>
              </a:rPr>
              <a:t>the only current path to creating a semantically anchored grid service</a:t>
            </a:r>
            <a:r>
              <a:rPr lang="en-US" sz="4000" kern="0" dirty="0" smtClean="0">
                <a:ea typeface="ＭＳ Ｐゴシック" pitchFamily="-109" charset="-128"/>
                <a:cs typeface="ＭＳ Ｐゴシック" pitchFamily="-109" charset="-128"/>
              </a:rPr>
              <a:t>.</a:t>
            </a:r>
            <a:endParaRPr lang="en-US" sz="2800" kern="0" dirty="0" smtClean="0">
              <a:ea typeface="ＭＳ Ｐゴシック" pitchFamily="-109" charset="-128"/>
              <a:cs typeface="ＭＳ Ｐゴシック" pitchFamily="-109" charset="-128"/>
            </a:endParaRPr>
          </a:p>
          <a:p>
            <a:pPr marL="453090" indent="-453090" algn="just">
              <a:buClr>
                <a:srgbClr val="C00000"/>
              </a:buClr>
              <a:buFont typeface="Wingdings" charset="2"/>
              <a:buChar char="§"/>
            </a:pPr>
            <a:endParaRPr lang="en-US" sz="4000" dirty="0" smtClean="0"/>
          </a:p>
          <a:p>
            <a:pPr marL="453090" indent="-453090" algn="just">
              <a:buClr>
                <a:srgbClr val="C00000"/>
              </a:buClr>
              <a:buFont typeface="Wingdings" charset="2"/>
              <a:buChar char="§"/>
            </a:pPr>
            <a:endParaRPr lang="en-US" sz="4000" dirty="0" smtClean="0"/>
          </a:p>
        </p:txBody>
      </p:sp>
      <p:sp>
        <p:nvSpPr>
          <p:cNvPr id="48" name="TextBox 9"/>
          <p:cNvSpPr txBox="1">
            <a:spLocks noChangeArrowheads="1"/>
          </p:cNvSpPr>
          <p:nvPr/>
        </p:nvSpPr>
        <p:spPr bwMode="auto">
          <a:xfrm>
            <a:off x="15621000" y="25984201"/>
            <a:ext cx="13411200" cy="16087776"/>
          </a:xfrm>
          <a:prstGeom prst="rect">
            <a:avLst/>
          </a:prstGeom>
          <a:noFill/>
          <a:ln w="9525">
            <a:noFill/>
            <a:miter lim="800000"/>
            <a:headEnd/>
            <a:tailEnd/>
          </a:ln>
        </p:spPr>
        <p:txBody>
          <a:bodyPr wrap="square" lIns="82589" tIns="41294" rIns="82589" bIns="41294">
            <a:spAutoFit/>
          </a:bodyPr>
          <a:lstStyle/>
          <a:p>
            <a:pPr marL="453090" indent="-453090" algn="just">
              <a:buClr>
                <a:srgbClr val="C00000"/>
              </a:buClr>
            </a:pPr>
            <a:r>
              <a:rPr lang="en-US" sz="4000" b="1" dirty="0" smtClean="0"/>
              <a:t>MDR Core - ISO11179 Database</a:t>
            </a:r>
          </a:p>
          <a:p>
            <a:pPr marL="3608388" lvl="2" indent="-452438" algn="just">
              <a:buClr>
                <a:srgbClr val="C00000"/>
              </a:buClr>
              <a:buFont typeface="Courier New"/>
              <a:buChar char="o"/>
            </a:pPr>
            <a:r>
              <a:rPr lang="en-US" sz="4000" dirty="0" smtClean="0"/>
              <a:t>Enhanced </a:t>
            </a:r>
            <a:r>
              <a:rPr lang="en-US" sz="4000" dirty="0" err="1" smtClean="0"/>
              <a:t>cgMDR</a:t>
            </a:r>
            <a:r>
              <a:rPr lang="en-US" sz="4000" dirty="0" smtClean="0"/>
              <a:t> iso11179 database.</a:t>
            </a:r>
          </a:p>
          <a:p>
            <a:pPr marL="3659188" lvl="2" indent="-452438" algn="just">
              <a:buClr>
                <a:srgbClr val="C00000"/>
              </a:buClr>
              <a:buFont typeface="Courier New"/>
              <a:buChar char="o"/>
            </a:pPr>
            <a:r>
              <a:rPr lang="en-US" sz="4000" dirty="0" smtClean="0"/>
              <a:t>Built on </a:t>
            </a:r>
            <a:r>
              <a:rPr lang="en-US" sz="4000" i="1" dirty="0" smtClean="0"/>
              <a:t>Exist </a:t>
            </a:r>
            <a:r>
              <a:rPr lang="en-US" sz="4000" dirty="0" smtClean="0"/>
              <a:t>XML database.</a:t>
            </a:r>
          </a:p>
          <a:p>
            <a:pPr marL="3659188" lvl="2" indent="-452438" algn="just">
              <a:buClr>
                <a:srgbClr val="C00000"/>
              </a:buClr>
              <a:buFont typeface="Courier New"/>
              <a:buChar char="o"/>
            </a:pPr>
            <a:r>
              <a:rPr lang="en-US" sz="4000" dirty="0" smtClean="0"/>
              <a:t>Capable of storing, versioning, and maintaining semantic metadata.</a:t>
            </a:r>
          </a:p>
          <a:p>
            <a:pPr marL="3662363" lvl="1" indent="-452438" algn="just">
              <a:buClr>
                <a:srgbClr val="C00000"/>
              </a:buClr>
              <a:buFont typeface="Courier New"/>
              <a:buChar char="o"/>
            </a:pPr>
            <a:r>
              <a:rPr lang="en-US" sz="4000" dirty="0" smtClean="0"/>
              <a:t>Metadata is annotated with conceptual information from a local or remote </a:t>
            </a:r>
            <a:r>
              <a:rPr lang="en-US" sz="4000" dirty="0" err="1" smtClean="0"/>
              <a:t>lexEVS</a:t>
            </a:r>
            <a:r>
              <a:rPr lang="en-US" sz="4000" dirty="0" smtClean="0"/>
              <a:t> system.</a:t>
            </a:r>
          </a:p>
          <a:p>
            <a:pPr marL="3652838" indent="-452438" algn="just">
              <a:buClr>
                <a:srgbClr val="C00000"/>
              </a:buClr>
              <a:buFont typeface="Courier New"/>
              <a:buChar char="o"/>
            </a:pPr>
            <a:r>
              <a:rPr lang="en-US" sz="4000" dirty="0" smtClean="0"/>
              <a:t>Web based frontend for creating and </a:t>
            </a:r>
            <a:r>
              <a:rPr lang="en-US" sz="4000" dirty="0" err="1" smtClean="0"/>
              <a:t>curating</a:t>
            </a:r>
            <a:r>
              <a:rPr lang="en-US" sz="4000" dirty="0" smtClean="0"/>
              <a:t> semantic metadata.</a:t>
            </a:r>
          </a:p>
          <a:p>
            <a:pPr marL="453090" indent="-453090" algn="just">
              <a:buClr>
                <a:srgbClr val="C00000"/>
              </a:buClr>
            </a:pPr>
            <a:r>
              <a:rPr lang="en-US" sz="4000" b="1" dirty="0" smtClean="0"/>
              <a:t>MDR Query</a:t>
            </a:r>
            <a:r>
              <a:rPr lang="en-US" sz="4000" dirty="0" smtClean="0"/>
              <a:t> - API and Grid Service for querying across many disparate semantic metadata repositories and using the information for data model annotation.</a:t>
            </a:r>
          </a:p>
          <a:p>
            <a:pPr marL="3646488" lvl="2" indent="-452438" algn="just">
              <a:buClr>
                <a:srgbClr val="C00000"/>
              </a:buClr>
              <a:buFont typeface="Courier New"/>
              <a:buChar char="o"/>
            </a:pPr>
            <a:r>
              <a:rPr lang="en-US" sz="4000" dirty="0" err="1" smtClean="0"/>
              <a:t>caGrid</a:t>
            </a:r>
            <a:r>
              <a:rPr lang="en-US" sz="4000" dirty="0" smtClean="0"/>
              <a:t> grid service - capable of talking to </a:t>
            </a:r>
            <a:r>
              <a:rPr lang="en-US" sz="4000" dirty="0" err="1" smtClean="0"/>
              <a:t>caDSR</a:t>
            </a:r>
            <a:r>
              <a:rPr lang="en-US" sz="4000" dirty="0" smtClean="0"/>
              <a:t>, many </a:t>
            </a:r>
            <a:r>
              <a:rPr lang="en-US" sz="4000" dirty="0" err="1" smtClean="0"/>
              <a:t>lexEVS</a:t>
            </a:r>
            <a:r>
              <a:rPr lang="en-US" sz="4000" dirty="0" smtClean="0"/>
              <a:t> and many </a:t>
            </a:r>
            <a:r>
              <a:rPr lang="en-US" sz="4000" dirty="0" err="1" smtClean="0"/>
              <a:t>openMDR</a:t>
            </a:r>
            <a:r>
              <a:rPr lang="en-US" sz="4000" dirty="0" smtClean="0"/>
              <a:t> systems enabling federated query of common data elements and concepts.</a:t>
            </a:r>
          </a:p>
          <a:p>
            <a:pPr marL="3646488" lvl="2" indent="-452438" algn="just">
              <a:buClr>
                <a:srgbClr val="C00000"/>
              </a:buClr>
              <a:buFont typeface="Courier New"/>
              <a:buChar char="o"/>
            </a:pPr>
            <a:r>
              <a:rPr lang="en-US" sz="4000" dirty="0" smtClean="0"/>
              <a:t>Enhances and wraps the </a:t>
            </a:r>
            <a:r>
              <a:rPr lang="en-US" sz="4000" dirty="0" err="1" smtClean="0"/>
              <a:t>cgMDR</a:t>
            </a:r>
            <a:r>
              <a:rPr lang="en-US" sz="4000" dirty="0" smtClean="0"/>
              <a:t> </a:t>
            </a:r>
            <a:r>
              <a:rPr lang="en-US" sz="4000" dirty="0" err="1" smtClean="0"/>
              <a:t>mdrConnector</a:t>
            </a:r>
            <a:r>
              <a:rPr lang="en-US" sz="4000" dirty="0" smtClean="0"/>
              <a:t> in order to parse the received information into a common format.</a:t>
            </a:r>
          </a:p>
          <a:p>
            <a:pPr marL="3646488" lvl="2" indent="-452438" algn="just">
              <a:buClr>
                <a:srgbClr val="C00000"/>
              </a:buClr>
              <a:buFont typeface="Courier New"/>
              <a:buChar char="o"/>
            </a:pPr>
            <a:r>
              <a:rPr lang="en-US" sz="4000" dirty="0" err="1" smtClean="0"/>
              <a:t>caGrid</a:t>
            </a:r>
            <a:r>
              <a:rPr lang="en-US" sz="4000" dirty="0" smtClean="0"/>
              <a:t> service enables it to be deployed in any local or production grid environment and can be configured and modified to talk to many semantic metadata systems.</a:t>
            </a:r>
          </a:p>
        </p:txBody>
      </p:sp>
      <p:sp>
        <p:nvSpPr>
          <p:cNvPr id="62" name="TextBox 9"/>
          <p:cNvSpPr txBox="1">
            <a:spLocks noChangeArrowheads="1"/>
          </p:cNvSpPr>
          <p:nvPr/>
        </p:nvSpPr>
        <p:spPr bwMode="auto">
          <a:xfrm>
            <a:off x="29641800" y="6324601"/>
            <a:ext cx="13335000" cy="16703329"/>
          </a:xfrm>
          <a:prstGeom prst="rect">
            <a:avLst/>
          </a:prstGeom>
          <a:noFill/>
          <a:ln w="9525">
            <a:noFill/>
            <a:miter lim="800000"/>
            <a:headEnd/>
            <a:tailEnd/>
          </a:ln>
        </p:spPr>
        <p:txBody>
          <a:bodyPr wrap="square" lIns="82589" tIns="41294" rIns="82589" bIns="41294">
            <a:spAutoFit/>
          </a:bodyPr>
          <a:lstStyle/>
          <a:p>
            <a:pPr marL="453090" indent="-453090" algn="just">
              <a:buClr>
                <a:srgbClr val="C00000"/>
              </a:buClr>
            </a:pPr>
            <a:r>
              <a:rPr lang="en-US" sz="4000" b="1" dirty="0" smtClean="0"/>
              <a:t>MDR </a:t>
            </a:r>
            <a:r>
              <a:rPr lang="en-US" sz="4000" b="1" dirty="0" err="1" smtClean="0"/>
              <a:t>Plugin</a:t>
            </a:r>
            <a:r>
              <a:rPr lang="en-US" sz="4000" b="1" dirty="0" smtClean="0"/>
              <a:t> </a:t>
            </a:r>
            <a:r>
              <a:rPr lang="en-US" sz="4000" dirty="0" smtClean="0"/>
              <a:t>- A set of tools that can be used in commercial modeling tool such as </a:t>
            </a:r>
            <a:r>
              <a:rPr lang="en-US" sz="4000" i="1" dirty="0" smtClean="0"/>
              <a:t>Enterprise Architect</a:t>
            </a:r>
            <a:r>
              <a:rPr lang="en-US" sz="4000" dirty="0" smtClean="0"/>
              <a:t>, to enable the semantic annotation of federated semantics.</a:t>
            </a:r>
          </a:p>
          <a:p>
            <a:pPr marL="3646488" lvl="2" indent="-452438" algn="just">
              <a:buClr>
                <a:srgbClr val="C00000"/>
              </a:buClr>
              <a:buFont typeface="Courier New"/>
              <a:buChar char="o"/>
            </a:pPr>
            <a:r>
              <a:rPr lang="en-US" sz="4000" dirty="0" smtClean="0"/>
              <a:t>Utilizes the </a:t>
            </a:r>
            <a:r>
              <a:rPr lang="en-US" sz="4000" dirty="0" err="1" smtClean="0"/>
              <a:t>MDRQuery</a:t>
            </a:r>
            <a:r>
              <a:rPr lang="en-US" sz="4000" dirty="0" smtClean="0"/>
              <a:t> service for locating and utilizing common data elements (</a:t>
            </a:r>
            <a:r>
              <a:rPr lang="en-US" sz="4000" dirty="0" err="1" smtClean="0"/>
              <a:t>CDE’s</a:t>
            </a:r>
            <a:r>
              <a:rPr lang="en-US" sz="4000" dirty="0" smtClean="0"/>
              <a:t>) from many semantic metadata sources for annotation of classes and attributes of the logical model.</a:t>
            </a:r>
          </a:p>
          <a:p>
            <a:pPr marL="3646488" lvl="2" indent="-452438" algn="just">
              <a:buClr>
                <a:srgbClr val="C00000"/>
              </a:buClr>
              <a:buFont typeface="Courier New"/>
              <a:buChar char="o"/>
            </a:pPr>
            <a:r>
              <a:rPr lang="en-US" sz="4000" dirty="0" smtClean="0"/>
              <a:t>Tags are created that identify the service and CDE via local unique id to enable more information to be retrieved by a consumer of the model if desired.</a:t>
            </a:r>
          </a:p>
          <a:p>
            <a:pPr marL="3646488" lvl="2" indent="-452438" algn="just">
              <a:buClr>
                <a:srgbClr val="C00000"/>
              </a:buClr>
              <a:buFont typeface="Courier New"/>
              <a:buChar char="o"/>
            </a:pPr>
            <a:r>
              <a:rPr lang="en-US" sz="4000" dirty="0" smtClean="0"/>
              <a:t>No need to leave the EA environment.</a:t>
            </a:r>
          </a:p>
          <a:p>
            <a:pPr marL="453090" indent="-453090" algn="just">
              <a:buClr>
                <a:srgbClr val="C00000"/>
              </a:buClr>
            </a:pPr>
            <a:r>
              <a:rPr lang="en-US" sz="4000" b="1" dirty="0" smtClean="0"/>
              <a:t>MDR Domain Model Generator </a:t>
            </a:r>
            <a:r>
              <a:rPr lang="en-US" sz="4000" dirty="0" smtClean="0"/>
              <a:t>- A tool that can process an MDR </a:t>
            </a:r>
            <a:r>
              <a:rPr lang="en-US" sz="4000" dirty="0" err="1" smtClean="0"/>
              <a:t>Plugin</a:t>
            </a:r>
            <a:r>
              <a:rPr lang="en-US" sz="4000" dirty="0" smtClean="0"/>
              <a:t> annotated model and create service metadata which will enable the service to be a semantically annotated grid service which can be easily discovered</a:t>
            </a:r>
          </a:p>
          <a:p>
            <a:pPr marL="3646488" lvl="1" indent="-452438" algn="just">
              <a:buClr>
                <a:srgbClr val="C00000"/>
              </a:buClr>
              <a:buFont typeface="Courier New"/>
              <a:buChar char="o"/>
            </a:pPr>
            <a:r>
              <a:rPr lang="en-US" sz="4000" dirty="0" smtClean="0"/>
              <a:t>The metadata can be used to generate a data service using the Introduce Data Service Wizard which prior to this tool would only be able to utilize the </a:t>
            </a:r>
            <a:r>
              <a:rPr lang="en-US" sz="4000" dirty="0" err="1" smtClean="0"/>
              <a:t>caDSR</a:t>
            </a:r>
            <a:r>
              <a:rPr lang="en-US" sz="4000" dirty="0" smtClean="0"/>
              <a:t>, can now generate data services annotated with data models from almost anywhere.</a:t>
            </a:r>
          </a:p>
        </p:txBody>
      </p:sp>
      <p:pic>
        <p:nvPicPr>
          <p:cNvPr id="30" name="Picture 29"/>
          <p:cNvPicPr>
            <a:picLocks noChangeAspect="1"/>
          </p:cNvPicPr>
          <p:nvPr/>
        </p:nvPicPr>
        <p:blipFill>
          <a:blip r:embed="rId6"/>
          <a:stretch>
            <a:fillRect/>
          </a:stretch>
        </p:blipFill>
        <p:spPr>
          <a:xfrm>
            <a:off x="15270480" y="28117800"/>
            <a:ext cx="3566160" cy="2971800"/>
          </a:xfrm>
          <a:prstGeom prst="rect">
            <a:avLst/>
          </a:prstGeom>
        </p:spPr>
      </p:pic>
      <p:pic>
        <p:nvPicPr>
          <p:cNvPr id="31" name="Picture 30"/>
          <p:cNvPicPr>
            <a:picLocks noChangeAspect="1"/>
          </p:cNvPicPr>
          <p:nvPr/>
        </p:nvPicPr>
        <p:blipFill>
          <a:blip r:embed="rId7"/>
          <a:stretch>
            <a:fillRect/>
          </a:stretch>
        </p:blipFill>
        <p:spPr>
          <a:xfrm>
            <a:off x="15333148" y="36042600"/>
            <a:ext cx="3349297" cy="3813048"/>
          </a:xfrm>
          <a:prstGeom prst="rect">
            <a:avLst/>
          </a:prstGeom>
        </p:spPr>
      </p:pic>
      <p:pic>
        <p:nvPicPr>
          <p:cNvPr id="32" name="Picture 31"/>
          <p:cNvPicPr>
            <a:picLocks noChangeAspect="1"/>
          </p:cNvPicPr>
          <p:nvPr/>
        </p:nvPicPr>
        <p:blipFill>
          <a:blip r:embed="rId8"/>
          <a:stretch>
            <a:fillRect/>
          </a:stretch>
        </p:blipFill>
        <p:spPr>
          <a:xfrm>
            <a:off x="29612174" y="10058400"/>
            <a:ext cx="3334279" cy="3813048"/>
          </a:xfrm>
          <a:prstGeom prst="rect">
            <a:avLst/>
          </a:prstGeom>
        </p:spPr>
      </p:pic>
      <p:pic>
        <p:nvPicPr>
          <p:cNvPr id="33" name="Picture 32"/>
          <p:cNvPicPr>
            <a:picLocks noChangeAspect="1"/>
          </p:cNvPicPr>
          <p:nvPr/>
        </p:nvPicPr>
        <p:blipFill>
          <a:blip r:embed="rId9"/>
          <a:stretch>
            <a:fillRect/>
          </a:stretch>
        </p:blipFill>
        <p:spPr>
          <a:xfrm>
            <a:off x="29154974" y="19202400"/>
            <a:ext cx="3886200" cy="3238500"/>
          </a:xfrm>
          <a:prstGeom prst="rect">
            <a:avLst/>
          </a:prstGeom>
        </p:spPr>
      </p:pic>
      <p:pic>
        <p:nvPicPr>
          <p:cNvPr id="25" name="Picture 24"/>
          <p:cNvPicPr>
            <a:picLocks noChangeAspect="1"/>
          </p:cNvPicPr>
          <p:nvPr/>
        </p:nvPicPr>
        <p:blipFill>
          <a:blip r:embed="rId10"/>
          <a:stretch>
            <a:fillRect/>
          </a:stretch>
        </p:blipFill>
        <p:spPr>
          <a:xfrm>
            <a:off x="32080200" y="23240999"/>
            <a:ext cx="9220200" cy="19233725"/>
          </a:xfrm>
          <a:prstGeom prst="rect">
            <a:avLst/>
          </a:prstGeom>
        </p:spPr>
      </p:pic>
      <p:pic>
        <p:nvPicPr>
          <p:cNvPr id="26" name="Picture 25" descr="cgMDRprocess.png"/>
          <p:cNvPicPr>
            <a:picLocks noChangeAspect="1"/>
          </p:cNvPicPr>
          <p:nvPr/>
        </p:nvPicPr>
        <p:blipFill>
          <a:blip r:embed="rId11"/>
          <a:stretch>
            <a:fillRect/>
          </a:stretch>
        </p:blipFill>
        <p:spPr>
          <a:xfrm>
            <a:off x="1600200" y="27508200"/>
            <a:ext cx="13335677" cy="46482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3374</TotalTime>
  <Words>845</Words>
  <Application>Microsoft Office PowerPoint</Application>
  <PresentationFormat>Custom</PresentationFormat>
  <Paragraphs>36</Paragraphs>
  <Slides>1</Slides>
  <Notes>1</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Worksheet</vt:lpstr>
      <vt:lpstr>Slide 1</vt:lpstr>
    </vt:vector>
  </TitlesOfParts>
  <Company>The OSU Medical Center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OSU</dc:creator>
  <cp:lastModifiedBy>Shannon Hastings</cp:lastModifiedBy>
  <cp:revision>85</cp:revision>
  <dcterms:created xsi:type="dcterms:W3CDTF">2009-07-10T13:34:57Z</dcterms:created>
  <dcterms:modified xsi:type="dcterms:W3CDTF">2009-07-10T17:22:47Z</dcterms:modified>
</cp:coreProperties>
</file>